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60" r:id="rId3"/>
    <p:sldId id="262" r:id="rId4"/>
    <p:sldId id="263" r:id="rId5"/>
    <p:sldId id="264" r:id="rId6"/>
    <p:sldId id="265" r:id="rId7"/>
    <p:sldId id="275" r:id="rId8"/>
    <p:sldId id="266" r:id="rId9"/>
    <p:sldId id="267" r:id="rId10"/>
    <p:sldId id="268" r:id="rId11"/>
    <p:sldId id="269" r:id="rId12"/>
    <p:sldId id="273" r:id="rId13"/>
    <p:sldId id="271" r:id="rId14"/>
    <p:sldId id="272" r:id="rId15"/>
    <p:sldId id="285" r:id="rId16"/>
    <p:sldId id="284" r:id="rId17"/>
    <p:sldId id="279" r:id="rId18"/>
    <p:sldId id="274" r:id="rId19"/>
    <p:sldId id="278" r:id="rId20"/>
    <p:sldId id="280" r:id="rId21"/>
    <p:sldId id="276" r:id="rId22"/>
    <p:sldId id="270" r:id="rId23"/>
    <p:sldId id="277" r:id="rId24"/>
    <p:sldId id="286" r:id="rId25"/>
    <p:sldId id="287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EEF"/>
    <a:srgbClr val="7E7E7E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89082" autoAdjust="0"/>
  </p:normalViewPr>
  <p:slideViewPr>
    <p:cSldViewPr snapToGrid="0">
      <p:cViewPr varScale="1">
        <p:scale>
          <a:sx n="86" d="100"/>
          <a:sy n="86" d="100"/>
        </p:scale>
        <p:origin x="12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B78962-CD81-0F45-8E15-4856C86580FB}" type="doc">
      <dgm:prSet loTypeId="urn:microsoft.com/office/officeart/2005/8/layout/cycle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CC9854E-3396-EB4C-83BB-F6A5983ED731}">
      <dgm:prSet phldrT="[Текст]" custT="1"/>
      <dgm:spPr/>
      <dgm:t>
        <a:bodyPr/>
        <a:lstStyle/>
        <a:p>
          <a:pPr algn="ctr"/>
          <a:r>
            <a:rPr lang="ru-RU" sz="1000" b="1" dirty="0"/>
            <a:t>Шаг №2.</a:t>
          </a:r>
          <a:endParaRPr lang="en-US" sz="1000" b="1" dirty="0"/>
        </a:p>
        <a:p>
          <a:pPr algn="ctr"/>
          <a:r>
            <a:rPr lang="ru-RU" sz="1000" b="1" dirty="0"/>
            <a:t>Экспорт модели интеграционного сценария в </a:t>
          </a:r>
          <a:r>
            <a:rPr lang="en-US" sz="1000" b="1" dirty="0"/>
            <a:t>SAP Solution Manager</a:t>
          </a:r>
          <a:endParaRPr lang="ru-RU" sz="1000" b="1" dirty="0"/>
        </a:p>
      </dgm:t>
    </dgm:pt>
    <dgm:pt modelId="{0313D2D2-FE31-6D44-BE9B-8A78FAD3E707}" type="parTrans" cxnId="{522CEC7D-AC61-2141-A304-8A5A388833C9}">
      <dgm:prSet/>
      <dgm:spPr/>
      <dgm:t>
        <a:bodyPr/>
        <a:lstStyle/>
        <a:p>
          <a:endParaRPr lang="ru-RU" sz="2000"/>
        </a:p>
      </dgm:t>
    </dgm:pt>
    <dgm:pt modelId="{9EE7639F-3D1E-0447-AD3E-BD6ADF25AA68}" type="sibTrans" cxnId="{522CEC7D-AC61-2141-A304-8A5A388833C9}">
      <dgm:prSet/>
      <dgm:spPr/>
      <dgm:t>
        <a:bodyPr/>
        <a:lstStyle/>
        <a:p>
          <a:endParaRPr lang="ru-RU" sz="2000"/>
        </a:p>
      </dgm:t>
    </dgm:pt>
    <dgm:pt modelId="{0B99D510-E397-1E46-B4EF-FF861D3EB300}">
      <dgm:prSet phldrT="[Текст]" custT="1"/>
      <dgm:spPr/>
      <dgm:t>
        <a:bodyPr/>
        <a:lstStyle/>
        <a:p>
          <a:r>
            <a:rPr lang="ru-RU" sz="1000" b="1" dirty="0"/>
            <a:t>Шаг №3. Решение в </a:t>
          </a:r>
          <a:r>
            <a:rPr lang="en-US" sz="1000" b="1" dirty="0"/>
            <a:t>SAP Solution Manager</a:t>
          </a:r>
          <a:endParaRPr lang="ru-RU" sz="1000" b="1" dirty="0"/>
        </a:p>
      </dgm:t>
    </dgm:pt>
    <dgm:pt modelId="{9A6DDD0F-D99B-254D-BA74-45B55499D777}" type="parTrans" cxnId="{A0C06557-4067-9444-9713-482AB2798911}">
      <dgm:prSet/>
      <dgm:spPr/>
      <dgm:t>
        <a:bodyPr/>
        <a:lstStyle/>
        <a:p>
          <a:endParaRPr lang="ru-RU" sz="2000"/>
        </a:p>
      </dgm:t>
    </dgm:pt>
    <dgm:pt modelId="{B85C1A31-3C98-AD4A-A5C8-31698DFF8D64}" type="sibTrans" cxnId="{A0C06557-4067-9444-9713-482AB2798911}">
      <dgm:prSet/>
      <dgm:spPr/>
      <dgm:t>
        <a:bodyPr/>
        <a:lstStyle/>
        <a:p>
          <a:endParaRPr lang="ru-RU" sz="2000"/>
        </a:p>
      </dgm:t>
    </dgm:pt>
    <dgm:pt modelId="{9FB8A397-56A6-A949-8E82-8C1AEED59AA7}">
      <dgm:prSet phldrT="[Текст]" custT="1"/>
      <dgm:spPr/>
      <dgm:t>
        <a:bodyPr/>
        <a:lstStyle/>
        <a:p>
          <a:r>
            <a:rPr lang="ru-RU" sz="1000" b="1" dirty="0"/>
            <a:t>Шаг №4</a:t>
          </a:r>
          <a:r>
            <a:rPr lang="en-US" sz="1000" b="1" dirty="0"/>
            <a:t>. </a:t>
          </a:r>
          <a:r>
            <a:rPr lang="ru-RU" sz="1000" b="1" dirty="0"/>
            <a:t>Реализация решения</a:t>
          </a:r>
        </a:p>
      </dgm:t>
    </dgm:pt>
    <dgm:pt modelId="{97C770E3-D5B7-434D-BA29-44F9230D4975}" type="parTrans" cxnId="{9E2B8836-0E9D-F94A-80D2-6B10D74ACA6A}">
      <dgm:prSet/>
      <dgm:spPr/>
      <dgm:t>
        <a:bodyPr/>
        <a:lstStyle/>
        <a:p>
          <a:endParaRPr lang="ru-RU" sz="2000"/>
        </a:p>
      </dgm:t>
    </dgm:pt>
    <dgm:pt modelId="{52A9CF5D-8A00-F94F-85B7-22789EB57EC6}" type="sibTrans" cxnId="{9E2B8836-0E9D-F94A-80D2-6B10D74ACA6A}">
      <dgm:prSet/>
      <dgm:spPr/>
      <dgm:t>
        <a:bodyPr/>
        <a:lstStyle/>
        <a:p>
          <a:endParaRPr lang="ru-RU" sz="2000"/>
        </a:p>
      </dgm:t>
    </dgm:pt>
    <dgm:pt modelId="{46B9D445-BAC3-3043-96AB-1D9495481366}">
      <dgm:prSet phldrT="[Текст]" custT="1"/>
      <dgm:spPr/>
      <dgm:t>
        <a:bodyPr/>
        <a:lstStyle/>
        <a:p>
          <a:r>
            <a:rPr lang="ru-RU" sz="1000" b="1" dirty="0"/>
            <a:t>Шаг №5. Контроль качества</a:t>
          </a:r>
        </a:p>
      </dgm:t>
    </dgm:pt>
    <dgm:pt modelId="{79B5AB1E-835D-014C-9291-2EB868136D85}" type="parTrans" cxnId="{4FAEB278-94F4-4840-8235-B8A059601276}">
      <dgm:prSet/>
      <dgm:spPr/>
      <dgm:t>
        <a:bodyPr/>
        <a:lstStyle/>
        <a:p>
          <a:endParaRPr lang="ru-RU" sz="2000"/>
        </a:p>
      </dgm:t>
    </dgm:pt>
    <dgm:pt modelId="{F138ED9B-5A92-5D42-84CC-690788DE9C14}" type="sibTrans" cxnId="{4FAEB278-94F4-4840-8235-B8A059601276}">
      <dgm:prSet/>
      <dgm:spPr/>
      <dgm:t>
        <a:bodyPr/>
        <a:lstStyle/>
        <a:p>
          <a:endParaRPr lang="ru-RU" sz="2000"/>
        </a:p>
      </dgm:t>
    </dgm:pt>
    <dgm:pt modelId="{3CC0F3C8-7590-FA45-9CC3-0418F08BB7D1}">
      <dgm:prSet phldrT="[Текст]" custT="1"/>
      <dgm:spPr/>
      <dgm:t>
        <a:bodyPr/>
        <a:lstStyle/>
        <a:p>
          <a:r>
            <a:rPr lang="ru-RU" sz="1000" b="1" dirty="0"/>
            <a:t>Шаг №6. Использование в </a:t>
          </a:r>
          <a:r>
            <a:rPr lang="en-US" sz="1000" b="1" dirty="0"/>
            <a:t>ARIS</a:t>
          </a:r>
          <a:endParaRPr lang="ru-RU" sz="1000" b="1" dirty="0"/>
        </a:p>
      </dgm:t>
    </dgm:pt>
    <dgm:pt modelId="{C6ACB489-838B-EF44-A961-4DBE4C9F1319}" type="parTrans" cxnId="{3577E3B5-C49A-C044-A768-A36E9165203F}">
      <dgm:prSet/>
      <dgm:spPr/>
      <dgm:t>
        <a:bodyPr/>
        <a:lstStyle/>
        <a:p>
          <a:endParaRPr lang="ru-RU" sz="2000"/>
        </a:p>
      </dgm:t>
    </dgm:pt>
    <dgm:pt modelId="{530CE4F4-EBBC-1244-B506-60BE7BE323DB}" type="sibTrans" cxnId="{3577E3B5-C49A-C044-A768-A36E9165203F}">
      <dgm:prSet/>
      <dgm:spPr/>
      <dgm:t>
        <a:bodyPr/>
        <a:lstStyle/>
        <a:p>
          <a:endParaRPr lang="ru-RU" sz="2000"/>
        </a:p>
      </dgm:t>
    </dgm:pt>
    <dgm:pt modelId="{2C4B7ED7-1108-44D0-9504-D82E740BE698}">
      <dgm:prSet phldrT="[Текст]" custT="1"/>
      <dgm:spPr/>
      <dgm:t>
        <a:bodyPr/>
        <a:lstStyle/>
        <a:p>
          <a:r>
            <a:rPr lang="ru-RU" sz="1000" b="1" dirty="0"/>
            <a:t>Шаг №1.</a:t>
          </a:r>
        </a:p>
        <a:p>
          <a:r>
            <a:rPr lang="ru-RU" sz="1000" b="1" dirty="0"/>
            <a:t>Моделирование и выявление бизнес потребности в интеграции</a:t>
          </a:r>
        </a:p>
      </dgm:t>
    </dgm:pt>
    <dgm:pt modelId="{6EB50EB8-4CC9-41DF-8A7A-314A155E1532}" type="parTrans" cxnId="{8998D3C4-748A-4B87-AC01-6D168473AF84}">
      <dgm:prSet/>
      <dgm:spPr/>
      <dgm:t>
        <a:bodyPr/>
        <a:lstStyle/>
        <a:p>
          <a:endParaRPr lang="ru-RU" sz="1600"/>
        </a:p>
      </dgm:t>
    </dgm:pt>
    <dgm:pt modelId="{7AF9C42D-E785-405C-9789-BE6707AB2DE4}" type="sibTrans" cxnId="{8998D3C4-748A-4B87-AC01-6D168473AF84}">
      <dgm:prSet/>
      <dgm:spPr/>
      <dgm:t>
        <a:bodyPr/>
        <a:lstStyle/>
        <a:p>
          <a:endParaRPr lang="ru-RU" sz="1600"/>
        </a:p>
      </dgm:t>
    </dgm:pt>
    <dgm:pt modelId="{6D8CED1E-2D7D-294C-A5C4-D07A4837DBF4}" type="pres">
      <dgm:prSet presAssocID="{CCB78962-CD81-0F45-8E15-4856C86580FB}" presName="cycle" presStyleCnt="0">
        <dgm:presLayoutVars>
          <dgm:dir/>
          <dgm:resizeHandles val="exact"/>
        </dgm:presLayoutVars>
      </dgm:prSet>
      <dgm:spPr/>
    </dgm:pt>
    <dgm:pt modelId="{615BF6FC-330F-43F3-B8A5-A3B39996744C}" type="pres">
      <dgm:prSet presAssocID="{2C4B7ED7-1108-44D0-9504-D82E740BE698}" presName="dummy" presStyleCnt="0"/>
      <dgm:spPr/>
    </dgm:pt>
    <dgm:pt modelId="{F899CCAB-F331-408E-95F9-CC76AC650F29}" type="pres">
      <dgm:prSet presAssocID="{2C4B7ED7-1108-44D0-9504-D82E740BE698}" presName="node" presStyleLbl="revTx" presStyleIdx="0" presStyleCnt="6" custScaleX="146763">
        <dgm:presLayoutVars>
          <dgm:bulletEnabled val="1"/>
        </dgm:presLayoutVars>
      </dgm:prSet>
      <dgm:spPr/>
    </dgm:pt>
    <dgm:pt modelId="{DB2E2548-6050-4EFA-993B-836A0EF2D30A}" type="pres">
      <dgm:prSet presAssocID="{7AF9C42D-E785-405C-9789-BE6707AB2DE4}" presName="sibTrans" presStyleLbl="node1" presStyleIdx="0" presStyleCnt="6" custScaleX="99520"/>
      <dgm:spPr/>
    </dgm:pt>
    <dgm:pt modelId="{6A924E1C-F14D-9F41-B9C3-1FE175AD8CF9}" type="pres">
      <dgm:prSet presAssocID="{FCC9854E-3396-EB4C-83BB-F6A5983ED731}" presName="dummy" presStyleCnt="0"/>
      <dgm:spPr/>
    </dgm:pt>
    <dgm:pt modelId="{E63435A5-CB33-7F4B-9381-8E275B0F0FE7}" type="pres">
      <dgm:prSet presAssocID="{FCC9854E-3396-EB4C-83BB-F6A5983ED731}" presName="node" presStyleLbl="revTx" presStyleIdx="1" presStyleCnt="6" custScaleX="128370">
        <dgm:presLayoutVars>
          <dgm:bulletEnabled val="1"/>
        </dgm:presLayoutVars>
      </dgm:prSet>
      <dgm:spPr/>
    </dgm:pt>
    <dgm:pt modelId="{5660C978-9A35-A244-A7C9-B2BA7942D968}" type="pres">
      <dgm:prSet presAssocID="{9EE7639F-3D1E-0447-AD3E-BD6ADF25AA68}" presName="sibTrans" presStyleLbl="node1" presStyleIdx="1" presStyleCnt="6"/>
      <dgm:spPr/>
    </dgm:pt>
    <dgm:pt modelId="{541BAF72-2DE6-E04D-9812-67F69101A8F6}" type="pres">
      <dgm:prSet presAssocID="{0B99D510-E397-1E46-B4EF-FF861D3EB300}" presName="dummy" presStyleCnt="0"/>
      <dgm:spPr/>
    </dgm:pt>
    <dgm:pt modelId="{98EDE8CB-CC81-0640-8727-B115AA2D2209}" type="pres">
      <dgm:prSet presAssocID="{0B99D510-E397-1E46-B4EF-FF861D3EB300}" presName="node" presStyleLbl="revTx" presStyleIdx="2" presStyleCnt="6" custScaleX="133591">
        <dgm:presLayoutVars>
          <dgm:bulletEnabled val="1"/>
        </dgm:presLayoutVars>
      </dgm:prSet>
      <dgm:spPr/>
    </dgm:pt>
    <dgm:pt modelId="{B02AA54C-2968-8141-8324-BA82C4C2DE4A}" type="pres">
      <dgm:prSet presAssocID="{B85C1A31-3C98-AD4A-A5C8-31698DFF8D64}" presName="sibTrans" presStyleLbl="node1" presStyleIdx="2" presStyleCnt="6"/>
      <dgm:spPr/>
    </dgm:pt>
    <dgm:pt modelId="{E9E8DBE8-5A3A-9648-B091-17B799EAAD4A}" type="pres">
      <dgm:prSet presAssocID="{9FB8A397-56A6-A949-8E82-8C1AEED59AA7}" presName="dummy" presStyleCnt="0"/>
      <dgm:spPr/>
    </dgm:pt>
    <dgm:pt modelId="{4A5CAA54-4C7F-6F45-BD2D-3CCDFEE3702F}" type="pres">
      <dgm:prSet presAssocID="{9FB8A397-56A6-A949-8E82-8C1AEED59AA7}" presName="node" presStyleLbl="revTx" presStyleIdx="3" presStyleCnt="6">
        <dgm:presLayoutVars>
          <dgm:bulletEnabled val="1"/>
        </dgm:presLayoutVars>
      </dgm:prSet>
      <dgm:spPr/>
    </dgm:pt>
    <dgm:pt modelId="{F4112227-6E39-FC4E-9644-6B57B3D019ED}" type="pres">
      <dgm:prSet presAssocID="{52A9CF5D-8A00-F94F-85B7-22789EB57EC6}" presName="sibTrans" presStyleLbl="node1" presStyleIdx="3" presStyleCnt="6"/>
      <dgm:spPr/>
    </dgm:pt>
    <dgm:pt modelId="{8160C7C3-B663-6442-A2D5-C445B66FC38F}" type="pres">
      <dgm:prSet presAssocID="{46B9D445-BAC3-3043-96AB-1D9495481366}" presName="dummy" presStyleCnt="0"/>
      <dgm:spPr/>
    </dgm:pt>
    <dgm:pt modelId="{C4850F60-F34F-9B47-9EAE-B7BD777210D0}" type="pres">
      <dgm:prSet presAssocID="{46B9D445-BAC3-3043-96AB-1D9495481366}" presName="node" presStyleLbl="revTx" presStyleIdx="4" presStyleCnt="6">
        <dgm:presLayoutVars>
          <dgm:bulletEnabled val="1"/>
        </dgm:presLayoutVars>
      </dgm:prSet>
      <dgm:spPr/>
    </dgm:pt>
    <dgm:pt modelId="{7F961EA3-6369-DE40-82DB-B9CFAF22621B}" type="pres">
      <dgm:prSet presAssocID="{F138ED9B-5A92-5D42-84CC-690788DE9C14}" presName="sibTrans" presStyleLbl="node1" presStyleIdx="4" presStyleCnt="6" custScaleY="100092"/>
      <dgm:spPr/>
    </dgm:pt>
    <dgm:pt modelId="{740C6AA9-765D-FA40-8102-D4B8CE982F5F}" type="pres">
      <dgm:prSet presAssocID="{3CC0F3C8-7590-FA45-9CC3-0418F08BB7D1}" presName="dummy" presStyleCnt="0"/>
      <dgm:spPr/>
    </dgm:pt>
    <dgm:pt modelId="{C55A92A8-2AD1-C142-B5DE-69C3D104399F}" type="pres">
      <dgm:prSet presAssocID="{3CC0F3C8-7590-FA45-9CC3-0418F08BB7D1}" presName="node" presStyleLbl="revTx" presStyleIdx="5" presStyleCnt="6" custScaleX="135912">
        <dgm:presLayoutVars>
          <dgm:bulletEnabled val="1"/>
        </dgm:presLayoutVars>
      </dgm:prSet>
      <dgm:spPr/>
    </dgm:pt>
    <dgm:pt modelId="{4D220282-DBEE-EE49-8D1E-95742D186302}" type="pres">
      <dgm:prSet presAssocID="{530CE4F4-EBBC-1244-B506-60BE7BE323DB}" presName="sibTrans" presStyleLbl="node1" presStyleIdx="5" presStyleCnt="6"/>
      <dgm:spPr/>
    </dgm:pt>
  </dgm:ptLst>
  <dgm:cxnLst>
    <dgm:cxn modelId="{CA1BBF09-9FE3-4E99-B1FF-8BC349B1A8F8}" type="presOf" srcId="{52A9CF5D-8A00-F94F-85B7-22789EB57EC6}" destId="{F4112227-6E39-FC4E-9644-6B57B3D019ED}" srcOrd="0" destOrd="0" presId="urn:microsoft.com/office/officeart/2005/8/layout/cycle1"/>
    <dgm:cxn modelId="{2F41B814-0CEE-48B4-B318-56C6BA2C4112}" type="presOf" srcId="{9FB8A397-56A6-A949-8E82-8C1AEED59AA7}" destId="{4A5CAA54-4C7F-6F45-BD2D-3CCDFEE3702F}" srcOrd="0" destOrd="0" presId="urn:microsoft.com/office/officeart/2005/8/layout/cycle1"/>
    <dgm:cxn modelId="{A0F0A028-755C-44A2-90A5-62C4C9316638}" type="presOf" srcId="{0B99D510-E397-1E46-B4EF-FF861D3EB300}" destId="{98EDE8CB-CC81-0640-8727-B115AA2D2209}" srcOrd="0" destOrd="0" presId="urn:microsoft.com/office/officeart/2005/8/layout/cycle1"/>
    <dgm:cxn modelId="{975E6A2C-A85C-4DEB-9269-942CC14C4522}" type="presOf" srcId="{B85C1A31-3C98-AD4A-A5C8-31698DFF8D64}" destId="{B02AA54C-2968-8141-8324-BA82C4C2DE4A}" srcOrd="0" destOrd="0" presId="urn:microsoft.com/office/officeart/2005/8/layout/cycle1"/>
    <dgm:cxn modelId="{E8A43F2D-7DAD-41C8-AD90-4C4B252C3E6F}" type="presOf" srcId="{2C4B7ED7-1108-44D0-9504-D82E740BE698}" destId="{F899CCAB-F331-408E-95F9-CC76AC650F29}" srcOrd="0" destOrd="0" presId="urn:microsoft.com/office/officeart/2005/8/layout/cycle1"/>
    <dgm:cxn modelId="{9E2B8836-0E9D-F94A-80D2-6B10D74ACA6A}" srcId="{CCB78962-CD81-0F45-8E15-4856C86580FB}" destId="{9FB8A397-56A6-A949-8E82-8C1AEED59AA7}" srcOrd="3" destOrd="0" parTransId="{97C770E3-D5B7-434D-BA29-44F9230D4975}" sibTransId="{52A9CF5D-8A00-F94F-85B7-22789EB57EC6}"/>
    <dgm:cxn modelId="{E4D59239-7F42-49F5-A7FF-7F91AFB44466}" type="presOf" srcId="{3CC0F3C8-7590-FA45-9CC3-0418F08BB7D1}" destId="{C55A92A8-2AD1-C142-B5DE-69C3D104399F}" srcOrd="0" destOrd="0" presId="urn:microsoft.com/office/officeart/2005/8/layout/cycle1"/>
    <dgm:cxn modelId="{DF94083D-1E92-4FB6-B072-773993A88B14}" type="presOf" srcId="{530CE4F4-EBBC-1244-B506-60BE7BE323DB}" destId="{4D220282-DBEE-EE49-8D1E-95742D186302}" srcOrd="0" destOrd="0" presId="urn:microsoft.com/office/officeart/2005/8/layout/cycle1"/>
    <dgm:cxn modelId="{AC9CA84E-AD58-490B-A5A8-B3F08F726571}" type="presOf" srcId="{9EE7639F-3D1E-0447-AD3E-BD6ADF25AA68}" destId="{5660C978-9A35-A244-A7C9-B2BA7942D968}" srcOrd="0" destOrd="0" presId="urn:microsoft.com/office/officeart/2005/8/layout/cycle1"/>
    <dgm:cxn modelId="{A0C06557-4067-9444-9713-482AB2798911}" srcId="{CCB78962-CD81-0F45-8E15-4856C86580FB}" destId="{0B99D510-E397-1E46-B4EF-FF861D3EB300}" srcOrd="2" destOrd="0" parTransId="{9A6DDD0F-D99B-254D-BA74-45B55499D777}" sibTransId="{B85C1A31-3C98-AD4A-A5C8-31698DFF8D64}"/>
    <dgm:cxn modelId="{4FAEB278-94F4-4840-8235-B8A059601276}" srcId="{CCB78962-CD81-0F45-8E15-4856C86580FB}" destId="{46B9D445-BAC3-3043-96AB-1D9495481366}" srcOrd="4" destOrd="0" parTransId="{79B5AB1E-835D-014C-9291-2EB868136D85}" sibTransId="{F138ED9B-5A92-5D42-84CC-690788DE9C14}"/>
    <dgm:cxn modelId="{522CEC7D-AC61-2141-A304-8A5A388833C9}" srcId="{CCB78962-CD81-0F45-8E15-4856C86580FB}" destId="{FCC9854E-3396-EB4C-83BB-F6A5983ED731}" srcOrd="1" destOrd="0" parTransId="{0313D2D2-FE31-6D44-BE9B-8A78FAD3E707}" sibTransId="{9EE7639F-3D1E-0447-AD3E-BD6ADF25AA68}"/>
    <dgm:cxn modelId="{93FB4592-0E73-48DE-AB44-C575CD9800EA}" type="presOf" srcId="{FCC9854E-3396-EB4C-83BB-F6A5983ED731}" destId="{E63435A5-CB33-7F4B-9381-8E275B0F0FE7}" srcOrd="0" destOrd="0" presId="urn:microsoft.com/office/officeart/2005/8/layout/cycle1"/>
    <dgm:cxn modelId="{BE75FFB2-F7AD-4765-A942-1B7CE50E92F9}" type="presOf" srcId="{F138ED9B-5A92-5D42-84CC-690788DE9C14}" destId="{7F961EA3-6369-DE40-82DB-B9CFAF22621B}" srcOrd="0" destOrd="0" presId="urn:microsoft.com/office/officeart/2005/8/layout/cycle1"/>
    <dgm:cxn modelId="{D9C12EB3-D3A2-4C2C-BAE8-6DD39A24283B}" type="presOf" srcId="{46B9D445-BAC3-3043-96AB-1D9495481366}" destId="{C4850F60-F34F-9B47-9EAE-B7BD777210D0}" srcOrd="0" destOrd="0" presId="urn:microsoft.com/office/officeart/2005/8/layout/cycle1"/>
    <dgm:cxn modelId="{3577E3B5-C49A-C044-A768-A36E9165203F}" srcId="{CCB78962-CD81-0F45-8E15-4856C86580FB}" destId="{3CC0F3C8-7590-FA45-9CC3-0418F08BB7D1}" srcOrd="5" destOrd="0" parTransId="{C6ACB489-838B-EF44-A961-4DBE4C9F1319}" sibTransId="{530CE4F4-EBBC-1244-B506-60BE7BE323DB}"/>
    <dgm:cxn modelId="{8998D3C4-748A-4B87-AC01-6D168473AF84}" srcId="{CCB78962-CD81-0F45-8E15-4856C86580FB}" destId="{2C4B7ED7-1108-44D0-9504-D82E740BE698}" srcOrd="0" destOrd="0" parTransId="{6EB50EB8-4CC9-41DF-8A7A-314A155E1532}" sibTransId="{7AF9C42D-E785-405C-9789-BE6707AB2DE4}"/>
    <dgm:cxn modelId="{8DFAFBF6-E82E-492B-ADCA-2204B0342B46}" type="presOf" srcId="{CCB78962-CD81-0F45-8E15-4856C86580FB}" destId="{6D8CED1E-2D7D-294C-A5C4-D07A4837DBF4}" srcOrd="0" destOrd="0" presId="urn:microsoft.com/office/officeart/2005/8/layout/cycle1"/>
    <dgm:cxn modelId="{EBBA9AFC-31A3-466C-A257-B2801FAAC043}" type="presOf" srcId="{7AF9C42D-E785-405C-9789-BE6707AB2DE4}" destId="{DB2E2548-6050-4EFA-993B-836A0EF2D30A}" srcOrd="0" destOrd="0" presId="urn:microsoft.com/office/officeart/2005/8/layout/cycle1"/>
    <dgm:cxn modelId="{4B6EDF29-1E64-4E59-87B2-3DB2AE836792}" type="presParOf" srcId="{6D8CED1E-2D7D-294C-A5C4-D07A4837DBF4}" destId="{615BF6FC-330F-43F3-B8A5-A3B39996744C}" srcOrd="0" destOrd="0" presId="urn:microsoft.com/office/officeart/2005/8/layout/cycle1"/>
    <dgm:cxn modelId="{66164754-E70A-4D50-9CA7-293D790FE53C}" type="presParOf" srcId="{6D8CED1E-2D7D-294C-A5C4-D07A4837DBF4}" destId="{F899CCAB-F331-408E-95F9-CC76AC650F29}" srcOrd="1" destOrd="0" presId="urn:microsoft.com/office/officeart/2005/8/layout/cycle1"/>
    <dgm:cxn modelId="{4D65562E-C8A8-4621-AEEA-D69C6F289BDC}" type="presParOf" srcId="{6D8CED1E-2D7D-294C-A5C4-D07A4837DBF4}" destId="{DB2E2548-6050-4EFA-993B-836A0EF2D30A}" srcOrd="2" destOrd="0" presId="urn:microsoft.com/office/officeart/2005/8/layout/cycle1"/>
    <dgm:cxn modelId="{A747BB8C-12BF-4D23-8FD5-1191B4BFE7F4}" type="presParOf" srcId="{6D8CED1E-2D7D-294C-A5C4-D07A4837DBF4}" destId="{6A924E1C-F14D-9F41-B9C3-1FE175AD8CF9}" srcOrd="3" destOrd="0" presId="urn:microsoft.com/office/officeart/2005/8/layout/cycle1"/>
    <dgm:cxn modelId="{237CE8FE-240A-43D7-A31C-AF98F9E4C9BE}" type="presParOf" srcId="{6D8CED1E-2D7D-294C-A5C4-D07A4837DBF4}" destId="{E63435A5-CB33-7F4B-9381-8E275B0F0FE7}" srcOrd="4" destOrd="0" presId="urn:microsoft.com/office/officeart/2005/8/layout/cycle1"/>
    <dgm:cxn modelId="{20CC3967-B246-4F94-8F5D-B9E3A6A27D4A}" type="presParOf" srcId="{6D8CED1E-2D7D-294C-A5C4-D07A4837DBF4}" destId="{5660C978-9A35-A244-A7C9-B2BA7942D968}" srcOrd="5" destOrd="0" presId="urn:microsoft.com/office/officeart/2005/8/layout/cycle1"/>
    <dgm:cxn modelId="{3A834EA2-53C5-4511-BCBA-504C4E4C511D}" type="presParOf" srcId="{6D8CED1E-2D7D-294C-A5C4-D07A4837DBF4}" destId="{541BAF72-2DE6-E04D-9812-67F69101A8F6}" srcOrd="6" destOrd="0" presId="urn:microsoft.com/office/officeart/2005/8/layout/cycle1"/>
    <dgm:cxn modelId="{EEBF316F-DE65-4122-85D3-E737B91636E8}" type="presParOf" srcId="{6D8CED1E-2D7D-294C-A5C4-D07A4837DBF4}" destId="{98EDE8CB-CC81-0640-8727-B115AA2D2209}" srcOrd="7" destOrd="0" presId="urn:microsoft.com/office/officeart/2005/8/layout/cycle1"/>
    <dgm:cxn modelId="{717F7FB6-0A72-4B5B-8394-57A46491FD7A}" type="presParOf" srcId="{6D8CED1E-2D7D-294C-A5C4-D07A4837DBF4}" destId="{B02AA54C-2968-8141-8324-BA82C4C2DE4A}" srcOrd="8" destOrd="0" presId="urn:microsoft.com/office/officeart/2005/8/layout/cycle1"/>
    <dgm:cxn modelId="{C2E070DB-1804-4563-826C-A605F0DF127D}" type="presParOf" srcId="{6D8CED1E-2D7D-294C-A5C4-D07A4837DBF4}" destId="{E9E8DBE8-5A3A-9648-B091-17B799EAAD4A}" srcOrd="9" destOrd="0" presId="urn:microsoft.com/office/officeart/2005/8/layout/cycle1"/>
    <dgm:cxn modelId="{5ED1E6A9-37CE-4307-8B8C-8FF15EA432B9}" type="presParOf" srcId="{6D8CED1E-2D7D-294C-A5C4-D07A4837DBF4}" destId="{4A5CAA54-4C7F-6F45-BD2D-3CCDFEE3702F}" srcOrd="10" destOrd="0" presId="urn:microsoft.com/office/officeart/2005/8/layout/cycle1"/>
    <dgm:cxn modelId="{26EDB882-2E5E-4473-ADED-9B8B7D1A703E}" type="presParOf" srcId="{6D8CED1E-2D7D-294C-A5C4-D07A4837DBF4}" destId="{F4112227-6E39-FC4E-9644-6B57B3D019ED}" srcOrd="11" destOrd="0" presId="urn:microsoft.com/office/officeart/2005/8/layout/cycle1"/>
    <dgm:cxn modelId="{A10AF4C6-4C71-4051-8A01-B8088E7D21C5}" type="presParOf" srcId="{6D8CED1E-2D7D-294C-A5C4-D07A4837DBF4}" destId="{8160C7C3-B663-6442-A2D5-C445B66FC38F}" srcOrd="12" destOrd="0" presId="urn:microsoft.com/office/officeart/2005/8/layout/cycle1"/>
    <dgm:cxn modelId="{B06895B5-C4D2-47D8-AE91-0BD9F538AB70}" type="presParOf" srcId="{6D8CED1E-2D7D-294C-A5C4-D07A4837DBF4}" destId="{C4850F60-F34F-9B47-9EAE-B7BD777210D0}" srcOrd="13" destOrd="0" presId="urn:microsoft.com/office/officeart/2005/8/layout/cycle1"/>
    <dgm:cxn modelId="{76116C10-CB52-493F-B5A0-53319D09AE03}" type="presParOf" srcId="{6D8CED1E-2D7D-294C-A5C4-D07A4837DBF4}" destId="{7F961EA3-6369-DE40-82DB-B9CFAF22621B}" srcOrd="14" destOrd="0" presId="urn:microsoft.com/office/officeart/2005/8/layout/cycle1"/>
    <dgm:cxn modelId="{14FB935C-1B4E-4854-8610-F991EF240BB0}" type="presParOf" srcId="{6D8CED1E-2D7D-294C-A5C4-D07A4837DBF4}" destId="{740C6AA9-765D-FA40-8102-D4B8CE982F5F}" srcOrd="15" destOrd="0" presId="urn:microsoft.com/office/officeart/2005/8/layout/cycle1"/>
    <dgm:cxn modelId="{4AFF0AC0-8FCF-42D0-9519-51D30175FE9B}" type="presParOf" srcId="{6D8CED1E-2D7D-294C-A5C4-D07A4837DBF4}" destId="{C55A92A8-2AD1-C142-B5DE-69C3D104399F}" srcOrd="16" destOrd="0" presId="urn:microsoft.com/office/officeart/2005/8/layout/cycle1"/>
    <dgm:cxn modelId="{AB7A8DB5-B0E5-4930-913D-62B718E8BDFF}" type="presParOf" srcId="{6D8CED1E-2D7D-294C-A5C4-D07A4837DBF4}" destId="{4D220282-DBEE-EE49-8D1E-95742D186302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9CCAB-F331-408E-95F9-CC76AC650F29}">
      <dsp:nvSpPr>
        <dsp:cNvPr id="0" name=""/>
        <dsp:cNvSpPr/>
      </dsp:nvSpPr>
      <dsp:spPr>
        <a:xfrm>
          <a:off x="3145782" y="9910"/>
          <a:ext cx="1246706" cy="849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/>
            <a:t>Шаг №1.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/>
            <a:t>Моделирование и выявление бизнес потребности в интеграции</a:t>
          </a:r>
        </a:p>
      </dsp:txBody>
      <dsp:txXfrm>
        <a:off x="3145782" y="9910"/>
        <a:ext cx="1246706" cy="849469"/>
      </dsp:txXfrm>
    </dsp:sp>
    <dsp:sp modelId="{DB2E2548-6050-4EFA-993B-836A0EF2D30A}">
      <dsp:nvSpPr>
        <dsp:cNvPr id="0" name=""/>
        <dsp:cNvSpPr/>
      </dsp:nvSpPr>
      <dsp:spPr>
        <a:xfrm>
          <a:off x="752464" y="893"/>
          <a:ext cx="4135213" cy="4155158"/>
        </a:xfrm>
        <a:prstGeom prst="circularArrow">
          <a:avLst>
            <a:gd name="adj1" fmla="val 3987"/>
            <a:gd name="adj2" fmla="val 250060"/>
            <a:gd name="adj3" fmla="val 20574124"/>
            <a:gd name="adj4" fmla="val 19202365"/>
            <a:gd name="adj5" fmla="val 465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3435A5-CB33-7F4B-9381-8E275B0F0FE7}">
      <dsp:nvSpPr>
        <dsp:cNvPr id="0" name=""/>
        <dsp:cNvSpPr/>
      </dsp:nvSpPr>
      <dsp:spPr>
        <a:xfrm>
          <a:off x="4172968" y="1653737"/>
          <a:ext cx="1090463" cy="849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/>
            <a:t>Шаг №2.</a:t>
          </a:r>
          <a:endParaRPr lang="en-US" sz="1000" b="1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/>
            <a:t>Экспорт модели интеграционного сценария в </a:t>
          </a:r>
          <a:r>
            <a:rPr lang="en-US" sz="1000" b="1" kern="1200" dirty="0"/>
            <a:t>SAP Solution Manager</a:t>
          </a:r>
          <a:endParaRPr lang="ru-RU" sz="1000" b="1" kern="1200" dirty="0"/>
        </a:p>
      </dsp:txBody>
      <dsp:txXfrm>
        <a:off x="4172968" y="1653737"/>
        <a:ext cx="1090463" cy="849469"/>
      </dsp:txXfrm>
    </dsp:sp>
    <dsp:sp modelId="{5660C978-9A35-A244-A7C9-B2BA7942D968}">
      <dsp:nvSpPr>
        <dsp:cNvPr id="0" name=""/>
        <dsp:cNvSpPr/>
      </dsp:nvSpPr>
      <dsp:spPr>
        <a:xfrm>
          <a:off x="742492" y="893"/>
          <a:ext cx="4155158" cy="4155158"/>
        </a:xfrm>
        <a:prstGeom prst="circularArrow">
          <a:avLst>
            <a:gd name="adj1" fmla="val 3987"/>
            <a:gd name="adj2" fmla="val 250060"/>
            <a:gd name="adj3" fmla="val 2147575"/>
            <a:gd name="adj4" fmla="val 775816"/>
            <a:gd name="adj5" fmla="val 465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EDE8CB-CC81-0640-8727-B115AA2D2209}">
      <dsp:nvSpPr>
        <dsp:cNvPr id="0" name=""/>
        <dsp:cNvSpPr/>
      </dsp:nvSpPr>
      <dsp:spPr>
        <a:xfrm>
          <a:off x="3201728" y="3297565"/>
          <a:ext cx="1134814" cy="849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/>
            <a:t>Шаг №3. Решение в </a:t>
          </a:r>
          <a:r>
            <a:rPr lang="en-US" sz="1000" b="1" kern="1200" dirty="0"/>
            <a:t>SAP Solution Manager</a:t>
          </a:r>
          <a:endParaRPr lang="ru-RU" sz="1000" b="1" kern="1200" dirty="0"/>
        </a:p>
      </dsp:txBody>
      <dsp:txXfrm>
        <a:off x="3201728" y="3297565"/>
        <a:ext cx="1134814" cy="849469"/>
      </dsp:txXfrm>
    </dsp:sp>
    <dsp:sp modelId="{B02AA54C-2968-8141-8324-BA82C4C2DE4A}">
      <dsp:nvSpPr>
        <dsp:cNvPr id="0" name=""/>
        <dsp:cNvSpPr/>
      </dsp:nvSpPr>
      <dsp:spPr>
        <a:xfrm>
          <a:off x="742492" y="893"/>
          <a:ext cx="4155158" cy="4155158"/>
        </a:xfrm>
        <a:prstGeom prst="circularArrow">
          <a:avLst>
            <a:gd name="adj1" fmla="val 3987"/>
            <a:gd name="adj2" fmla="val 250060"/>
            <a:gd name="adj3" fmla="val 6112077"/>
            <a:gd name="adj4" fmla="val 4704027"/>
            <a:gd name="adj5" fmla="val 465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5CAA54-4C7F-6F45-BD2D-3CCDFEE3702F}">
      <dsp:nvSpPr>
        <dsp:cNvPr id="0" name=""/>
        <dsp:cNvSpPr/>
      </dsp:nvSpPr>
      <dsp:spPr>
        <a:xfrm>
          <a:off x="1446272" y="3297565"/>
          <a:ext cx="849469" cy="849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/>
            <a:t>Шаг №4</a:t>
          </a:r>
          <a:r>
            <a:rPr lang="en-US" sz="1000" b="1" kern="1200" dirty="0"/>
            <a:t>. </a:t>
          </a:r>
          <a:r>
            <a:rPr lang="ru-RU" sz="1000" b="1" kern="1200" dirty="0"/>
            <a:t>Реализация решения</a:t>
          </a:r>
        </a:p>
      </dsp:txBody>
      <dsp:txXfrm>
        <a:off x="1446272" y="3297565"/>
        <a:ext cx="849469" cy="849469"/>
      </dsp:txXfrm>
    </dsp:sp>
    <dsp:sp modelId="{F4112227-6E39-FC4E-9644-6B57B3D019ED}">
      <dsp:nvSpPr>
        <dsp:cNvPr id="0" name=""/>
        <dsp:cNvSpPr/>
      </dsp:nvSpPr>
      <dsp:spPr>
        <a:xfrm>
          <a:off x="742492" y="893"/>
          <a:ext cx="4155158" cy="4155158"/>
        </a:xfrm>
        <a:prstGeom prst="circularArrow">
          <a:avLst>
            <a:gd name="adj1" fmla="val 3987"/>
            <a:gd name="adj2" fmla="val 250060"/>
            <a:gd name="adj3" fmla="val 9774124"/>
            <a:gd name="adj4" fmla="val 8181972"/>
            <a:gd name="adj5" fmla="val 465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850F60-F34F-9B47-9EAE-B7BD777210D0}">
      <dsp:nvSpPr>
        <dsp:cNvPr id="0" name=""/>
        <dsp:cNvSpPr/>
      </dsp:nvSpPr>
      <dsp:spPr>
        <a:xfrm>
          <a:off x="497207" y="1653737"/>
          <a:ext cx="849469" cy="849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/>
            <a:t>Шаг №5. Контроль качества</a:t>
          </a:r>
        </a:p>
      </dsp:txBody>
      <dsp:txXfrm>
        <a:off x="497207" y="1653737"/>
        <a:ext cx="849469" cy="849469"/>
      </dsp:txXfrm>
    </dsp:sp>
    <dsp:sp modelId="{7F961EA3-6369-DE40-82DB-B9CFAF22621B}">
      <dsp:nvSpPr>
        <dsp:cNvPr id="0" name=""/>
        <dsp:cNvSpPr/>
      </dsp:nvSpPr>
      <dsp:spPr>
        <a:xfrm>
          <a:off x="742492" y="-1018"/>
          <a:ext cx="4155158" cy="4158981"/>
        </a:xfrm>
        <a:prstGeom prst="circularArrow">
          <a:avLst>
            <a:gd name="adj1" fmla="val 3987"/>
            <a:gd name="adj2" fmla="val 250060"/>
            <a:gd name="adj3" fmla="val 12947575"/>
            <a:gd name="adj4" fmla="val 11575816"/>
            <a:gd name="adj5" fmla="val 465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5A92A8-2AD1-C142-B5DE-69C3D104399F}">
      <dsp:nvSpPr>
        <dsp:cNvPr id="0" name=""/>
        <dsp:cNvSpPr/>
      </dsp:nvSpPr>
      <dsp:spPr>
        <a:xfrm>
          <a:off x="1293741" y="9910"/>
          <a:ext cx="1154530" cy="849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1" kern="1200" dirty="0"/>
            <a:t>Шаг №6. Использование в </a:t>
          </a:r>
          <a:r>
            <a:rPr lang="en-US" sz="1000" b="1" kern="1200" dirty="0"/>
            <a:t>ARIS</a:t>
          </a:r>
          <a:endParaRPr lang="ru-RU" sz="1000" b="1" kern="1200" dirty="0"/>
        </a:p>
      </dsp:txBody>
      <dsp:txXfrm>
        <a:off x="1293741" y="9910"/>
        <a:ext cx="1154530" cy="849469"/>
      </dsp:txXfrm>
    </dsp:sp>
    <dsp:sp modelId="{4D220282-DBEE-EE49-8D1E-95742D186302}">
      <dsp:nvSpPr>
        <dsp:cNvPr id="0" name=""/>
        <dsp:cNvSpPr/>
      </dsp:nvSpPr>
      <dsp:spPr>
        <a:xfrm>
          <a:off x="742492" y="893"/>
          <a:ext cx="4155158" cy="4155158"/>
        </a:xfrm>
        <a:prstGeom prst="circularArrow">
          <a:avLst>
            <a:gd name="adj1" fmla="val 3987"/>
            <a:gd name="adj2" fmla="val 250060"/>
            <a:gd name="adj3" fmla="val 16542777"/>
            <a:gd name="adj4" fmla="val 15522244"/>
            <a:gd name="adj5" fmla="val 4651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9DCFE-B1C9-49D2-94C6-291B936B4240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1AD24-41D1-42FA-A19D-860A589552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66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sap.com/kmuuid2/d0bffaad-16dd-2d10-01a7-80c7723c373c/How%20to%20Use%20Interface%20Documentation%20on%20SAP%20Solution%20Manager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iki.scn.sap.com/wiki/display/SM/Interface+Documentation+for+Solution+Manager+7.2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gio/po/tree/master/com.differencer.p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35594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help.openconnectors.ext.hana.ondemand.com/home/element-builder-extend-an-element-or-build-your-own" TargetMode="External"/><Relationship Id="rId5" Type="http://schemas.openxmlformats.org/officeDocument/2006/relationships/hyperlink" Target="https://help.openconnectors.ext.hana.ondemand.com/home/your-first-integration-sync-contacts-between-salesforce-and-shopify" TargetMode="External"/><Relationship Id="rId4" Type="http://schemas.openxmlformats.org/officeDocument/2006/relationships/hyperlink" Target="https://help.openconnectors.ext.hana.ondemand.com/home/full-lis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dn.sap.com/irj/scn/index?rid=/library/uuid/c0f90f22-678c-2a10-91a0-f1f1bf7ff191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dn.sap.com/irj/scn/index?rid=/library/uuid/b0243748-acbb-2a10-0fa7-ba7a353ae668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Карты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издревле необходимы 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при работе. Стремление нанести на чистый лист всё, что известно, определить белые пятна для исследования и не потеряться при путешествии движет людьми, когда они решают делать карту.</a:t>
            </a:r>
          </a:p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Люди хотят обозреть то, что сделали, найти короткую дорогу, отчитаться перед другими людьми о своих успехах, наметить цели на будущее.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Цель – визуализированный План-Факт в ИТ-архитектуре применительно к интеграции!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37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20000"/>
              </a:lnSpc>
            </a:pP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Желание обойтись тем, что уже есть привело к идее объединить </a:t>
            </a:r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Solman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ESR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/ID.</a:t>
            </a:r>
            <a:endParaRPr lang="en-US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pPr lvl="0">
              <a:lnSpc>
                <a:spcPct val="120000"/>
              </a:lnSpc>
            </a:pP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Есть статья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How to Use Interface-Documentation</a:t>
            </a:r>
            <a:r>
              <a:rPr lang="ru-RU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on SAP Solution Manager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 (</a:t>
            </a: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см.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dirty="0">
                <a:hlinkClick r:id="rId3"/>
              </a:rPr>
              <a:t>https://archive.sap.com/kmuuid2/d0bffaad-16dd-2d10-01a7-80c7723c373c/How%20to%20Use%20Interface%20Documentation%20on%20SAP%20Solution%20Manager.pdf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которая говорит, как это делать,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рассмотрены два подхода.</a:t>
            </a:r>
            <a:endParaRPr lang="en-US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pPr lvl="0">
              <a:lnSpc>
                <a:spcPct val="120000"/>
              </a:lnSpc>
            </a:pPr>
            <a:r>
              <a:rPr lang="ru-RU" dirty="0">
                <a:solidFill>
                  <a:srgbClr val="008575"/>
                </a:solidFill>
                <a:latin typeface="PT Sans Narrow"/>
              </a:rPr>
              <a:t>Есть новый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wiki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для </a:t>
            </a:r>
            <a:r>
              <a:rPr lang="en-US" dirty="0" err="1">
                <a:solidFill>
                  <a:srgbClr val="008575"/>
                </a:solidFill>
                <a:latin typeface="PT Sans Narrow"/>
              </a:rPr>
              <a:t>Solman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7.2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-FR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Interface Documentation for Solution Manager 7.2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см.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dirty="0">
                <a:hlinkClick r:id="rId4"/>
              </a:rPr>
              <a:t> https://wiki.scn.sap.com/wiki/display/SM/Interface+Documentation+for+Solution+Manager+7.2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dirty="0">
              <a:solidFill>
                <a:srgbClr val="008575"/>
              </a:solidFill>
              <a:latin typeface="PT Sans Narrow"/>
            </a:endParaRPr>
          </a:p>
          <a:p>
            <a:pPr lvl="0">
              <a:lnSpc>
                <a:spcPct val="120000"/>
              </a:lnSpc>
            </a:pP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Однако, жизнь вн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осит свои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коррективы - ведение структуры проекта в </a:t>
            </a:r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solman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позволяющей заранее проектировать интеграцию вместе с бизнес процессами невозможно. Никто не проектирует бизнес процесс в </a:t>
            </a:r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solman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– туда только складывают документацию. Идея проектировать в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ARIS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выгружать в </a:t>
            </a:r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solman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или сразу проектировать в </a:t>
            </a:r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solman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 7.2,</a:t>
            </a:r>
            <a:r>
              <a:rPr lang="en-US" b="0" i="0" u="none" strike="noStrike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и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реализовывать в АВАР 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ESR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/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ID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требует слишком точной модели в начале проекта, что редко достижимо в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dirty="0" err="1">
                <a:solidFill>
                  <a:srgbClr val="008575"/>
                </a:solidFill>
                <a:latin typeface="PT Sans Narrow"/>
              </a:rPr>
              <a:t>solman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на практике. К инструменту описания ИТ-архитектуры (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ARIS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-у или любому другому), не предъявляют требований точного, до атрибутов, проектирования интеграционных связей.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832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Два вечных вопроса опять встали в полный рост. Надоело зависеть от прихотей природы.</a:t>
            </a:r>
          </a:p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Задачу можно сформулировать так:</a:t>
            </a:r>
            <a:b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</a:br>
            <a:r>
              <a:rPr lang="en-US" sz="2400" b="0" i="0" u="none" strike="noStrike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sz="1600" i="1" u="none" strike="noStrike" dirty="0">
                <a:solidFill>
                  <a:srgbClr val="008575"/>
                </a:solidFill>
                <a:latin typeface="PT Sans Narrow"/>
              </a:rPr>
              <a:t>«</a:t>
            </a:r>
            <a:r>
              <a:rPr lang="ru-RU" sz="1600" i="1" u="none" strike="noStrike" baseline="0" dirty="0">
                <a:solidFill>
                  <a:srgbClr val="008575"/>
                </a:solidFill>
                <a:latin typeface="PT Sans Narrow"/>
              </a:rPr>
              <a:t>Необходимо независимо от конкретной реализации интеграционной шины научится строить граф соединений систем с указанием в атрибутах вершин и рёбер интересующих сведений (граф интеграции) для максимально полного представления о том, как работает интеграция предприятия в целом и обновлять его состояние в реальном времени автоматически»</a:t>
            </a:r>
          </a:p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Обогащать этого графа новыми данными (количество ошибок, важность интерфейса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,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документация 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и т.п.).</a:t>
            </a:r>
          </a:p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На основании анализа графа принимать решения о развитии интеграции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.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Одно из преимуществ наличия данного графа, это планирование и актуальный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сайзинг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систем. SAP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Quick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Sizer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для интеграционных шин требует внесения данных по количеству потоков и по размеру одного сообщения, временным характеристикам, данные из графа будут полезны для расчета.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Возможно просчитать «на лету» нагрузки и требования к системам в зависимости от информации в графе.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079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Первым шагом к светлому будущему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был предложен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plugin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для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Eclipse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который выгружал из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SAP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PI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конфигурацию и разработки в ОДИН БОЛЬШОЙ XML.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Использовалась всем известная </a:t>
            </a:r>
            <a:r>
              <a:rPr lang="en-US" dirty="0" err="1">
                <a:solidFill>
                  <a:srgbClr val="008575"/>
                </a:solidFill>
                <a:latin typeface="PT Sans Narrow"/>
              </a:rPr>
              <a:t>SimpleQuery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поэтому пришлось использовать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многопоточность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 (Jobs)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Eclipse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Целевой формат состоял из двух корневых тэгов: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ESR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ID,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далее иерархия как в оригинале системы.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Благодаря возможности сравнивать XML деревья, встроенной в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Eclipse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анализ расхождения среды разработки с тестовой и продуктивной свёлся к простым шагам, дающим на выходе необходимый транспорт для выравнивания ландшафтов, если это необходимо.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</a:t>
            </a:r>
            <a:endParaRPr lang="en-US" b="0" i="0" u="none" strike="noStrike" dirty="0">
              <a:solidFill>
                <a:srgbClr val="008575"/>
              </a:solidFill>
              <a:latin typeface="PT Sans Narrow"/>
            </a:endParaRP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Найти пример можно на </a:t>
            </a:r>
            <a:r>
              <a:rPr lang="en-US" dirty="0">
                <a:hlinkClick r:id="rId3"/>
              </a:rPr>
              <a:t>https://github.com/rsugio/po/tree/master/com.differencer.pi</a:t>
            </a:r>
            <a:endParaRPr lang="ru-RU" b="0" i="0" u="none" strike="noStrike" dirty="0">
              <a:solidFill>
                <a:srgbClr val="008575"/>
              </a:solidFill>
              <a:latin typeface="PT Sans Narrow"/>
            </a:endParaRP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Применение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XSL-FO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преобразования даёт шаблон документации на систему в целом или  её отдельный сценарий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Анализ разностей ландшафтов перестал быть тяжёлой работой, а стал творческим процессом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Оставался один шаг до графа, ибо «дерево есть граф».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412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8575"/>
                </a:solidFill>
                <a:latin typeface="PT Sans Narrow"/>
              </a:rPr>
              <a:t>IntGVis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фиксирует факт настроек в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PO,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однако, не даёт простора для планирования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117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Имея карту всех соединений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далее можно использовать её для различных целе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й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О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дна из неочевидных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целей 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– наличие такой карты и процедура поддержки её в актуальном состоянии позволяет мгновенно получать ответ на вопросы по ИТ-ландшафту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Представьте: начальник спрашивает – «Сколько у нас систем получает справочник единиц измерения?» и начинается поголовный опрос всех непричастных.</a:t>
            </a:r>
          </a:p>
          <a:p>
            <a:pPr marR="0" lvl="0" rtl="0"/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Когда не него ответили, то через некоторое время возникает другой – «А сколько не получает, но нуждается?» и т.п.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Ответ нужен в виде таблицы или даже одного числа (может даже просто «да/нет»), но для его получения нужно перелопатить множество других таблиц в разных системах, порыться в настройках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ESB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. 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Процедуру этого перелопачивания и должен </a:t>
            </a:r>
            <a:r>
              <a:rPr lang="ru-RU" u="sng" dirty="0">
                <a:solidFill>
                  <a:srgbClr val="008575"/>
                </a:solidFill>
                <a:latin typeface="PT Sans Narrow"/>
              </a:rPr>
              <a:t>упорядочить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</a:t>
            </a:r>
            <a:r>
              <a:rPr lang="ru-RU" u="sng" dirty="0">
                <a:solidFill>
                  <a:srgbClr val="008575"/>
                </a:solidFill>
                <a:latin typeface="PT Sans Narrow"/>
              </a:rPr>
              <a:t>визуализировать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и </a:t>
            </a:r>
            <a:r>
              <a:rPr lang="ru-RU" u="sng" dirty="0">
                <a:solidFill>
                  <a:srgbClr val="008575"/>
                </a:solidFill>
                <a:latin typeface="PT Sans Narrow"/>
              </a:rPr>
              <a:t>символизировать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граф.</a:t>
            </a:r>
          </a:p>
          <a:p>
            <a:pPr marR="0" lvl="0" rtl="0"/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Например, если видно, что какие-то ветки не обновлялись уже год, то, возможно, они и не нужны уже никому.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У нормального человека на такие вопросы отвечает каталог данных, типа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SAP Information Steward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или </a:t>
            </a:r>
            <a:r>
              <a:rPr lang="en-US" dirty="0" err="1">
                <a:solidFill>
                  <a:srgbClr val="008575"/>
                </a:solidFill>
                <a:latin typeface="PT Sans Narrow"/>
              </a:rPr>
              <a:t>Informatica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но эти инструменты не предназначены для анализа транзакционных межсистемных потоков. Они учитывают только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ETL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 что где лежит.</a:t>
            </a:r>
            <a:endParaRPr lang="en-US" b="0" i="0" u="none" strike="noStrike" dirty="0">
              <a:solidFill>
                <a:srgbClr val="008575"/>
              </a:solidFill>
              <a:latin typeface="PT Sans Narrow"/>
            </a:endParaRPr>
          </a:p>
          <a:p>
            <a:r>
              <a:rPr lang="ru-RU" dirty="0">
                <a:solidFill>
                  <a:srgbClr val="008575"/>
                </a:solidFill>
                <a:latin typeface="PT Sans Narrow"/>
              </a:rPr>
              <a:t>Примеры применения:</a:t>
            </a:r>
          </a:p>
          <a:p>
            <a:pPr lvl="1"/>
            <a:r>
              <a:rPr lang="en-US" dirty="0">
                <a:solidFill>
                  <a:srgbClr val="008575"/>
                </a:solidFill>
                <a:latin typeface="PT Sans Narrow"/>
              </a:rPr>
              <a:t>XSD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DTD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для </a:t>
            </a:r>
            <a:r>
              <a:rPr lang="en-US" dirty="0" err="1">
                <a:solidFill>
                  <a:srgbClr val="008575"/>
                </a:solidFill>
                <a:latin typeface="PT Sans Narrow"/>
              </a:rPr>
              <a:t>DataIntegratorExport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 SAP BODS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XSL для получения XSD из XML</a:t>
            </a:r>
            <a:endParaRPr lang="en-US" dirty="0">
              <a:solidFill>
                <a:srgbClr val="008575"/>
              </a:solidFill>
              <a:latin typeface="PT Sans Narrow"/>
            </a:endParaRPr>
          </a:p>
          <a:p>
            <a:pPr lvl="1"/>
            <a:r>
              <a:rPr lang="en-US" dirty="0">
                <a:solidFill>
                  <a:srgbClr val="008575"/>
                </a:solidFill>
                <a:latin typeface="PT Sans Narrow"/>
              </a:rPr>
              <a:t>XSL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для превращения </a:t>
            </a:r>
            <a:r>
              <a:rPr lang="en-US" dirty="0" err="1">
                <a:solidFill>
                  <a:srgbClr val="008575"/>
                </a:solidFill>
                <a:latin typeface="PT Sans Narrow"/>
              </a:rPr>
              <a:t>DataIntegratorExport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 SAP BODS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XML в </a:t>
            </a:r>
            <a:r>
              <a:rPr lang="en-US" dirty="0" err="1">
                <a:solidFill>
                  <a:srgbClr val="008575"/>
                </a:solidFill>
                <a:latin typeface="PT Sans Narrow"/>
              </a:rPr>
              <a:t>Megamap</a:t>
            </a:r>
            <a:endParaRPr lang="en-US" dirty="0">
              <a:solidFill>
                <a:srgbClr val="008575"/>
              </a:solidFill>
              <a:latin typeface="PT Sans Narrow"/>
            </a:endParaRPr>
          </a:p>
          <a:p>
            <a:pPr lvl="1"/>
            <a:r>
              <a:rPr lang="en-US" dirty="0">
                <a:solidFill>
                  <a:srgbClr val="008575"/>
                </a:solidFill>
                <a:latin typeface="PT Sans Narrow"/>
              </a:rPr>
              <a:t>FO Designer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для создания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PDF</a:t>
            </a:r>
          </a:p>
          <a:p>
            <a:pPr lvl="1"/>
            <a:r>
              <a:rPr lang="en-US" dirty="0" err="1">
                <a:solidFill>
                  <a:srgbClr val="008575"/>
                </a:solidFill>
                <a:latin typeface="PT Sans Narrow"/>
              </a:rPr>
              <a:t>Dokuwiki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 API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для поддержки в актуальном состоянии документации</a:t>
            </a:r>
            <a:endParaRPr lang="en-US" dirty="0">
              <a:solidFill>
                <a:srgbClr val="008575"/>
              </a:solidFill>
              <a:latin typeface="PT Sans Narrow"/>
            </a:endParaRPr>
          </a:p>
          <a:p>
            <a:pPr lvl="1"/>
            <a:r>
              <a:rPr lang="en-US" dirty="0" err="1">
                <a:solidFill>
                  <a:srgbClr val="008575"/>
                </a:solidFill>
                <a:latin typeface="PT Sans Narrow"/>
              </a:rPr>
              <a:t>Yaoqiang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-BPMN-Editor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непонятно зачем, просто хороший инструмент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81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Поиск формы графа всея интеграции привёл к тому, что необходимо иметь подграфы. Инструментов, хорошо работающих с подграфами немного. И свободно распространяемый (а мы не хотим больше зависеть от прихотей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вендоров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!), пожалуй только один – </a:t>
            </a:r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yEd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.</a:t>
            </a:r>
          </a:p>
          <a:p>
            <a:pPr marR="0" lvl="0" rtl="0"/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yEd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имеет свой диалект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graphml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который расширяет набор атрибутов для визуализации. Была разработана процедура преобразования, выгруженного содержимого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ESR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/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ID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в формат </a:t>
            </a:r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graphml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для визуализации всех соединений, настроенных на предприятии через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SAP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PO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706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Посмотрев на карту, полученную на основании графа интеграции мы не увидели ни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RFC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ни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IDOC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-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ов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ни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ETL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потоков, ни ручных загрузок из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Excel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. Мы сделали карту только для одного типа шин: SAP PI/PO. Это навело на мысль в будущем включить новые шины и средства настройки интеграции в этот граф. 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Возможно включение в карту таблиц TBD05,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TBD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06, и выгрузок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SAP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BODS,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Camel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FUSE… далее везде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715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Запланировать соединения «онлайн» – и готов живой граф!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Обогащение графа данными о количестве сообщений, среднем размере, ошибках и т.п.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Учёт передаваемых графом атрибутов и их типов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Привязка графа к бизнес процессу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Процедура ведения внешнего вида графа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Размещение графа в общедоступном месте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Одним из рецензентов был написан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HMI-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адаптер для извлечения данных из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SAP PO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что позволило настроить интеграционный сценарий для извлечения интеграционных сценариев!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090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8575"/>
                </a:solidFill>
                <a:latin typeface="PT Sans Narrow"/>
              </a:rPr>
              <a:t>На первом шаге планируются узлы и ветки Графа, на последнем изменения отражаются как выполненные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rgbClr val="008575"/>
                </a:solidFill>
                <a:latin typeface="PT Sans Narrow"/>
              </a:rPr>
              <a:t>На первом шаге планируются узлы и ветки Графа, они существуют в виде запланированных (отмечены другим цветом), но не реализованных веток, а после настройки и возвращения Факта из ESR/ID в среду моделирования эти ветки Графа становятся реализованным (отмечены обычным цветом)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74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8575"/>
                </a:solidFill>
                <a:latin typeface="PT Sans Narrow"/>
              </a:rPr>
              <a:t>SAP Enterprise Architecture Designer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26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Книга о правильной интеграции корпоративных систем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классифицирует и описывает элементы интеграционных шин и 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шаблоны их применения.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Только часть шаблонов «живёт» в реальных системах для интеграции приложений.</a:t>
            </a:r>
            <a:endParaRPr lang="ru-RU" dirty="0">
              <a:solidFill>
                <a:srgbClr val="008575"/>
              </a:solidFill>
              <a:latin typeface="PT Sans Narrow"/>
            </a:endParaRP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В книге дан пример визуального представления интеграции в виде сцепленных в определённом порядке элементов интеграции.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48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Как же быть с облаками 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REST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API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? С одной стороны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SOAP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/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XML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-завры вымирают под напором небольших молодых и резких хищников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REST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/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JSON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но с другой стороны пока что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микросервисы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не имеют средств визуализации «в мировом масштабе».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Попытки, безусловно, делаются. Есть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Ballerina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есть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Swagger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Hawt.io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другие инструменты, визуализирующие блоки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микросервисов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но пока не предложено способа получить всю карту соединений, порядка вызовов, параметров каналов,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передаваемых атрибутов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 обслуживаемых бизнес процессов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Для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Camel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есть построитель графов на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хабре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dirty="0">
                <a:hlinkClick r:id="rId3"/>
              </a:rPr>
              <a:t>https://habr.com/ru/post/435594/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pPr rtl="0"/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Ниже информацию по этому сервису - «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Connectors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» в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SAP Cloud Platform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Полный список коннекторов: </a:t>
            </a:r>
            <a:r>
              <a:rPr lang="ru-RU" sz="1200" b="0" i="0" u="sng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https://help.openconnectors.ext.hana.ondemand.com/home/full-list</a:t>
            </a: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hlinkClick r:id="rId4"/>
            </a:endParaRP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начать работать с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Connectors: </a:t>
            </a:r>
            <a:r>
              <a:rPr lang="en-US" sz="1200" b="0" i="0" u="sng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https://help.openconnectors.ext.hana.ondemand.com/home/your-first-integration-sync-contacts-between-salesforce-and-shopify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hlinkClick r:id="rId5"/>
            </a:endParaRPr>
          </a:p>
          <a:p>
            <a:pPr rtl="0"/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создать свой собственный </a:t>
            </a:r>
            <a:r>
              <a:rPr lang="ru-RU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кастомизированный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коннектор: </a:t>
            </a:r>
            <a:r>
              <a:rPr lang="ru-RU" sz="1200" b="0" i="0" u="sng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6"/>
              </a:rPr>
              <a:t>https://help.openconnectors.ext.hana.ondemand.com/home/element-builder-extend-an-element-or-build-your-own</a:t>
            </a:r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hlinkClick r:id="rId6"/>
            </a:endParaRPr>
          </a:p>
          <a:p>
            <a:pPr rtl="0"/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09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Визуализация нужна не как самоцель, а для облегчения восприятия работы. 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Точным инструментом учёта является таблица, но воспринять масштаб и посмотреть с высоты птичьего полёта лучше на диаграмме, рисунке.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Но результат обзора, выборки, анализа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,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представлять лучше опять в таблице.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Первым шагом к «визуализации» работы с типами данных можно считать всеми любимый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ESR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где можно создавать типы данных, использовать их повторно и т.п. Однако и в нём есть что улучшить.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Excel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с парой простейших формул позволял массово создавать из простых списков атрибутов, выгруженных из интегрируемых систем, готовые определения типов данных.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П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оявилось много вариантов подключения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из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dirty="0">
                <a:solidFill>
                  <a:srgbClr val="008575"/>
                </a:solidFill>
                <a:latin typeface="PT Sans Narrow"/>
              </a:rPr>
              <a:t>Excel 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к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ID API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сбору статистики и т.п.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19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До версии 7.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0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включительно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ESR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оставался вещью в себе и для визуализации сделанного нужно было выгружать в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Excel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сравнивать, исправлять, загружать обратно типы данных, а всю «визуальную» работу выполнять в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Excel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. Все связи проекта или ландшафта держались или в голове(-ах) разработчиков, или в разрозненных документах или в некоем мега-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Excel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-е. Объединение в сценарии с помощью действий (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Actions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) не решало задачу визуализации «в мировом масштабе».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Но ситуация изменилась с появлением союза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SAP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ARIS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. Начиная с версии 7.1 внутри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ESR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появился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ARIS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для предварительного моделирования интеграции приложений предприятия! Была разработана специальная нотация для описания типов данных, интерфейсов, каналов.</a:t>
            </a:r>
            <a:endParaRPr lang="ru-RU" b="0" i="0" u="none" strike="noStrike" baseline="0" dirty="0">
              <a:solidFill>
                <a:srgbClr val="008575"/>
              </a:solidFill>
              <a:latin typeface="Cambria" panose="020405030504060302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790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В результате отбора осталось несколько элементов для отображения: система, интерфейс, канал, тип данных, трансформатор.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В терминах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ARIS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это: прикладная система, сообщение, интерфейс, сущность, программа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преобразования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соответственно.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217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Огромное количество АВАР-прокси, изготовленное на волне бума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SOAP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-пузыря, обрело отражение в моделях интеграции, выходящих за пределы одного сценария, группируя бизнес процессы в стройную систему, где каждому типу было своё предназначение. В основании всего лежали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GDT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(глобальные типы данных) и разработанные модели взаимодействия. Появилась надежда на методологию разработки интеграционных сценариев, как части проектирования бизнес процессов.</a:t>
            </a:r>
            <a:endParaRPr lang="ru-RU" b="0" i="0" u="none" strike="noStrike" baseline="0" dirty="0">
              <a:solidFill>
                <a:srgbClr val="008575"/>
              </a:solidFill>
              <a:latin typeface="Cambria" panose="020405030504060302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70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В статье «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Deep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dive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into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ESR» мы погрузились в чудный новый мир, где интеграционные соединения проектировались заранее и там, где необходимо.</a:t>
            </a:r>
            <a:endParaRPr lang="ru-RU" b="0" i="0" u="none" strike="noStrike" baseline="0" dirty="0">
              <a:solidFill>
                <a:srgbClr val="008575"/>
              </a:solidFill>
              <a:latin typeface="Cambria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DEEP DIVE INTO THE ENTERPRISE SERVICES REPOSITORY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 (</a:t>
            </a: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см.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http://www.sdn.sap.com/irj/scn/index?rid=/library/uuid/c0f90f22-678c-2a10-91a0-f1f1bf7ff191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HOW TO MODEL AND DESIGN ENTERPRISE SERVICES IN ESR710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 (</a:t>
            </a: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автор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b="1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Kevin Liu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" b="1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http://www.sdn.sap.com/irj/scn/index?rid=/library/uuid/b0243748-acbb-2a10-0fa7-ba7a353ae668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8810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Для чего была проделана такая огромная работа?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Чтобы проектировать, повторно использовать, применять лучшие практики в проектах интеграции.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Достигнута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ли эта цель? </a:t>
            </a:r>
            <a:r>
              <a:rPr lang="ru-RU" baseline="0" dirty="0">
                <a:solidFill>
                  <a:srgbClr val="008575"/>
                </a:solidFill>
                <a:latin typeface="PT Sans Narrow"/>
              </a:rPr>
              <a:t>Частично: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были неплохие связанные сверху вниз и обратно наборы диаграмм, позволяющие отыскать нужные интеграционные интерфейсы</a:t>
            </a:r>
          </a:p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Применение этого огромного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набора готовых интерфейсов малочисленно, в большинстве случаев сделать новый интерфей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с «по месту» дешевле, чем понимать замысел авторов модели, а запуск интерфейсов из готового набора натыкается на ограничения, вызванные тем, что проектирование велось для узкого круга сценариев.</a:t>
            </a:r>
          </a:p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Разработка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с таким инструментарием для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АВАР-прокси 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под конкретные задачи сыграла злую шутку: набор интерфейсов на словах универсальный, а на деле … Никто не смотрел «сверху» насколько можно расширять и углублять модели.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Однако, судьба смилостивилась и решила выпилить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ARIS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из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ESR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и замыслы, начавшиеся с размахом, потеряли имя действия.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esworkplace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закрылся, символизируя начало конца эпохи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SAP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Е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SOA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SOAP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000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Страждущим визуального порядка людям взамен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dirty="0">
                <a:solidFill>
                  <a:srgbClr val="008575"/>
                </a:solidFill>
                <a:latin typeface="PT Sans Narrow"/>
              </a:rPr>
              <a:t>ARIS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был предложен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Power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Designer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. Инструмент отличает многообразие форм и гибкость их преобразования. Только опять забыли про интеграцию. Насколько мне известно, никакой органично связанной с архитектурой предприятия и настройками шины данных нотации для описания типов данных, интерфейсов и каналов предложено не было.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1AD24-41D1-42FA-A19D-860A5895524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03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51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26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1612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A733E-E491-4E84-BB58-3621732D107F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17919-1A75-4208-91ED-2E5D0A269A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37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131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6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882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931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66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98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8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56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C3437-BED6-4672-AA87-B23A5B6D0546}" type="datetimeFigureOut">
              <a:rPr lang="ru-RU" smtClean="0"/>
              <a:t>05.09.2019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07A1-A64C-45E2-8454-A643933687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05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sap.com/kmuuid2/d0bffaad-16dd-2d10-01a7-80c7723c373c/How%20to%20Use%20Interface%20Documentation%20on%20SAP%20Solution%20Manager.pdf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iki.scn.sap.com/wiki/display/SM/Interface+Documentation+for+Solution+Manager+7.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ugio/po/tree/master/com.differencer.p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gi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1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45.png"/><Relationship Id="rId10" Type="http://schemas.openxmlformats.org/officeDocument/2006/relationships/image" Target="../media/image6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35594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19" Type="http://schemas.openxmlformats.org/officeDocument/2006/relationships/image" Target="../media/image22.pn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esworkplace.sap.com/socoview(bD1lbiZjPTAwMSZkPW1pbg==)/render.asp?packageid=DE0426DD9B0249F19515001A64D3F462&amp;id=1D5C4050C83111DC2B8D000F20FCB6A9" TargetMode="External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sdn.sap.com/irj/scn/index?rid=/library/uuid/c0f90f22-678c-2a10-91a0-f1f1bf7ff191" TargetMode="External"/><Relationship Id="rId4" Type="http://schemas.openxmlformats.org/officeDocument/2006/relationships/hyperlink" Target="http://www.sdn.sap.com/irj/scn/index?rid=/library/uuid/b0243748-acbb-2a10-0fa7-ba7a353ae6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rtl="0"/>
            <a:r>
              <a:rPr lang="en-US" b="1" i="0" u="none" strike="noStrike" baseline="0" dirty="0">
                <a:solidFill>
                  <a:srgbClr val="695D46"/>
                </a:solidFill>
                <a:latin typeface="PT Sans Narrow"/>
              </a:rPr>
              <a:t>Visualization.</a:t>
            </a:r>
            <a:br>
              <a:rPr lang="ru-RU" b="1" i="0" u="none" strike="noStrike" baseline="0" dirty="0">
                <a:solidFill>
                  <a:srgbClr val="695D46"/>
                </a:solidFill>
                <a:latin typeface="PT Sans Narrow"/>
              </a:rPr>
            </a:br>
            <a:r>
              <a:rPr lang="en-US" b="1" i="0" u="none" strike="noStrike" baseline="0" dirty="0">
                <a:solidFill>
                  <a:srgbClr val="695D46"/>
                </a:solidFill>
                <a:latin typeface="PT Sans Narrow"/>
              </a:rPr>
              <a:t> Future in the past.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Краткий экскурс в историю визуализации интеграции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91D95-204C-4611-83B9-0FC68952A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02" y="221677"/>
            <a:ext cx="1804420" cy="18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8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SAP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vs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ARIS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74138" y="1702246"/>
            <a:ext cx="10515600" cy="3803203"/>
          </a:xfrm>
        </p:spPr>
        <p:txBody>
          <a:bodyPr>
            <a:normAutofit/>
          </a:bodyPr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Для чего была проделана такая огромная работа?</a:t>
            </a:r>
            <a:endParaRPr lang="ru-RU" dirty="0">
              <a:solidFill>
                <a:srgbClr val="008575"/>
              </a:solidFill>
              <a:latin typeface="PT Sans Narrow"/>
            </a:endParaRP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Достигнута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ли эта цель? 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Судьба смилостивилась и решила выпилить ARIS из ESR и замыслы, начавшиеся с размахом, потеряли имя действия.</a:t>
            </a:r>
          </a:p>
        </p:txBody>
      </p:sp>
      <p:sp>
        <p:nvSpPr>
          <p:cNvPr id="4" name="Пятно 1 3"/>
          <p:cNvSpPr/>
          <p:nvPr/>
        </p:nvSpPr>
        <p:spPr>
          <a:xfrm>
            <a:off x="9458325" y="365125"/>
            <a:ext cx="2414850" cy="1330348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План-Факт потерян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414287" y="45522"/>
            <a:ext cx="5777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«Ой, чумацкие просторы - Горькая потеря!..»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50" y="3721669"/>
            <a:ext cx="4346013" cy="296483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136428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67719" cy="1325563"/>
          </a:xfrm>
        </p:spPr>
        <p:txBody>
          <a:bodyPr>
            <a:normAutofit/>
          </a:bodyPr>
          <a:lstStyle/>
          <a:p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Рассвет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Power Designer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и его закат 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вручную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131380"/>
          </a:xfrm>
        </p:spPr>
        <p:txBody>
          <a:bodyPr>
            <a:normAutofit fontScale="92500" lnSpcReduction="10000"/>
          </a:bodyPr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Инструмент отличает многообразие форм и гибкость их преобразования. Только опять забыли про интеграцию. Насколько мне известно, никакой органично связанной с архитектурой предприятия и настройками шины данных нотации для описания типов данных, интерфейсов и каналов предложено не было.</a:t>
            </a:r>
          </a:p>
        </p:txBody>
      </p:sp>
      <p:sp>
        <p:nvSpPr>
          <p:cNvPr id="7" name="Пятно 1 6"/>
          <p:cNvSpPr/>
          <p:nvPr/>
        </p:nvSpPr>
        <p:spPr>
          <a:xfrm>
            <a:off x="9395680" y="679817"/>
            <a:ext cx="2694833" cy="1354984"/>
          </a:xfrm>
          <a:prstGeom prst="irregularSeal1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План-Факт почти не виден</a:t>
            </a:r>
          </a:p>
        </p:txBody>
      </p:sp>
      <p:pic>
        <p:nvPicPr>
          <p:cNvPr id="4098" name="Picture 2" descr="http://infocenter.sybase.com/help/topic/com.sybase.infocenter.dc00816.1600/doc/image/pentri1310684243983_3-rad1232635579857.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00" y="4665038"/>
            <a:ext cx="290512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nfocenter.sybase.com/help/topic/com.sybase.infocenter.dc00816.1600/doc/image/pentri1310684243983_3-rad1232635586810.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238" y="4091942"/>
            <a:ext cx="70485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nfocenter.sybase.com/help/topic/com.sybase.infocenter.dc00816.1600/doc/image/pentri1310684243983_3-rad1232635550199.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275" y="4893638"/>
            <a:ext cx="2676525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8353425" y="45522"/>
            <a:ext cx="3838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«Эпизод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IV: 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Новая надежда»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82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ятно 1 5"/>
          <p:cNvSpPr/>
          <p:nvPr/>
        </p:nvSpPr>
        <p:spPr>
          <a:xfrm>
            <a:off x="9683373" y="230188"/>
            <a:ext cx="2303629" cy="1089543"/>
          </a:xfrm>
          <a:prstGeom prst="irregularSeal1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План-Факт чужими руками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3804" cy="1325563"/>
          </a:xfrm>
        </p:spPr>
        <p:txBody>
          <a:bodyPr>
            <a:normAutofit fontScale="90000"/>
          </a:bodyPr>
          <a:lstStyle/>
          <a:p>
            <a:pPr marR="0" rtl="0"/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Скрещивание </a:t>
            </a:r>
            <a:r>
              <a:rPr lang="ru-RU" b="1" i="0" u="none" strike="noStrike" baseline="0" dirty="0" err="1">
                <a:solidFill>
                  <a:srgbClr val="FF5E0E"/>
                </a:solidFill>
                <a:latin typeface="PT Sans Narrow"/>
              </a:rPr>
              <a:t>solman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и PO.</a:t>
            </a:r>
            <a:b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</a:b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Два других вечных вопроса: Как и Зачем?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3"/>
            <a:ext cx="10648950" cy="2117727"/>
          </a:xfrm>
        </p:spPr>
        <p:txBody>
          <a:bodyPr>
            <a:normAutofit fontScale="62500" lnSpcReduction="20000"/>
          </a:bodyPr>
          <a:lstStyle/>
          <a:p>
            <a:pPr lvl="0">
              <a:lnSpc>
                <a:spcPct val="120000"/>
              </a:lnSpc>
            </a:pP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Есть статья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How to Use Interface-Documentation</a:t>
            </a:r>
            <a:r>
              <a:rPr lang="ru-RU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on SAP Solution Manager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 (</a:t>
            </a: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см.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dirty="0">
                <a:hlinkClick r:id="rId3"/>
              </a:rPr>
              <a:t>https://archive.sap.com/kmuuid2/d0bffaad-16dd-2d10-01a7-80c7723c373c/How%20to%20Use%20Interface%20Documentation%20on%20SAP%20Solution%20Manager.pdf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которая говорит, как это делать,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рассмотрены два подхода.</a:t>
            </a:r>
            <a:endParaRPr lang="en-US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pPr lvl="0">
              <a:lnSpc>
                <a:spcPct val="120000"/>
              </a:lnSpc>
            </a:pPr>
            <a:r>
              <a:rPr lang="ru-RU" dirty="0">
                <a:solidFill>
                  <a:srgbClr val="008575"/>
                </a:solidFill>
                <a:latin typeface="PT Sans Narrow"/>
              </a:rPr>
              <a:t>Есть новый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wiki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для </a:t>
            </a:r>
            <a:r>
              <a:rPr lang="en-US" dirty="0" err="1">
                <a:solidFill>
                  <a:srgbClr val="008575"/>
                </a:solidFill>
                <a:latin typeface="PT Sans Narrow"/>
              </a:rPr>
              <a:t>Solman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7.2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fr-FR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Interface Documentation for Solution Manager 7.2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см.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dirty="0">
                <a:hlinkClick r:id="rId4"/>
              </a:rPr>
              <a:t> https://wiki.scn.sap.com/wiki/display/SM/Interface+Documentation+for+Solution+Manager+7.2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US" dirty="0">
              <a:solidFill>
                <a:srgbClr val="008575"/>
              </a:solidFill>
              <a:latin typeface="PT Sans Narrow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1" y="4078285"/>
            <a:ext cx="1974868" cy="205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718981" y="45522"/>
            <a:ext cx="447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«…полметра колючей проволоки»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550" y="4078285"/>
            <a:ext cx="2106561" cy="205565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43" y="4078285"/>
            <a:ext cx="6075562" cy="21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3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538" y="2010291"/>
            <a:ext cx="1132177" cy="172314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8500" cy="1325563"/>
          </a:xfrm>
        </p:spPr>
        <p:txBody>
          <a:bodyPr/>
          <a:lstStyle/>
          <a:p>
            <a:pPr marR="0" rtl="0"/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Куда бедному крестьянину податься?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684858" cy="4219124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Задачу можно сформулировать так:</a:t>
            </a:r>
            <a:b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</a:br>
            <a:r>
              <a:rPr lang="en-US" sz="4500" b="0" i="0" u="none" strike="noStrike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sz="3600" i="1" u="none" strike="noStrike" dirty="0">
                <a:solidFill>
                  <a:srgbClr val="008575"/>
                </a:solidFill>
                <a:latin typeface="PT Sans Narrow"/>
              </a:rPr>
              <a:t>«</a:t>
            </a:r>
            <a:r>
              <a:rPr lang="ru-RU" sz="3600" i="1" u="none" strike="noStrike" baseline="0" dirty="0">
                <a:solidFill>
                  <a:srgbClr val="008575"/>
                </a:solidFill>
                <a:latin typeface="PT Sans Narrow"/>
              </a:rPr>
              <a:t>Необходимо независимо от конкретной реализации интеграционной шины научится строить граф соединений систем с указанием в атрибутах вершин и рёбер интересующих сведений (граф интеграции) для максимально полного представления о том, как работает интеграция предприятия в целом и обновлять его состояние в реальном времени автоматически»</a:t>
            </a:r>
          </a:p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Обогащать этого графа новыми данными (количество ошибок, важность интерфейса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,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документация 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и т.п.).</a:t>
            </a:r>
          </a:p>
          <a:p>
            <a:pPr lv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На основании анализа графа принимать решения о развитии интеграции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.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Одно из преимуществ наличия данного графа, это планирование и актуальный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сайзинг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систем. SAP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Quick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Sizer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для интеграционных шин требует внесения данных по количеству потоков и по размеру одного сообщения, временным характеристикам, данные из графа будут полезны для расчета.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Возможно просчитать «на лету» нагрузки и требования к системам в зависимости от информации в графе.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027162" y="45522"/>
            <a:ext cx="209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«Что делать?»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9218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Выгрузка конфигурации и разработок PI (всё в огромный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xml!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)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556845"/>
          </a:xfrm>
        </p:spPr>
        <p:txBody>
          <a:bodyPr>
            <a:normAutofit fontScale="85000" lnSpcReduction="20000"/>
          </a:bodyPr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Первым шагом к светлому будущему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был предложен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plugin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для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Eclipse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который выгружал из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SAP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PI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конфигурацию и разработки в ОДИН БОЛЬШОЙ XML.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Найти пример можно на </a:t>
            </a:r>
            <a:r>
              <a:rPr lang="en-US" dirty="0">
                <a:hlinkClick r:id="rId3"/>
              </a:rPr>
              <a:t>https://github.com/rsugio/po/tree/master/com.differencer.pi</a:t>
            </a:r>
            <a:endParaRPr lang="ru-RU" b="0" i="0" u="none" strike="noStrike" dirty="0">
              <a:solidFill>
                <a:srgbClr val="008575"/>
              </a:solidFill>
              <a:latin typeface="PT Sans Narrow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872831" y="71716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E0E"/>
                </a:solidFill>
                <a:latin typeface="PT Sans Narrow"/>
              </a:rPr>
              <a:t>“The Difference Engine” ©</a:t>
            </a:r>
            <a:endParaRPr lang="ru-RU" dirty="0"/>
          </a:p>
        </p:txBody>
      </p:sp>
      <p:sp>
        <p:nvSpPr>
          <p:cNvPr id="7" name="Shape 131"/>
          <p:cNvSpPr/>
          <p:nvPr/>
        </p:nvSpPr>
        <p:spPr>
          <a:xfrm>
            <a:off x="485522" y="3305243"/>
            <a:ext cx="5583505" cy="325576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8" name="Shape 147"/>
          <p:cNvSpPr/>
          <p:nvPr/>
        </p:nvSpPr>
        <p:spPr>
          <a:xfrm>
            <a:off x="6197391" y="3305243"/>
            <a:ext cx="5761529" cy="325576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7542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099" y="476673"/>
            <a:ext cx="11057793" cy="192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R="0">
              <a:lnSpc>
                <a:spcPct val="90000"/>
              </a:lnSpc>
              <a:spcBef>
                <a:spcPct val="0"/>
              </a:spcBef>
              <a:buNone/>
              <a:defRPr sz="4400" b="1" i="0" u="none" strike="noStrike" baseline="0">
                <a:solidFill>
                  <a:srgbClr val="FF5E0E"/>
                </a:solidFill>
                <a:latin typeface="PT Sans Narrow"/>
                <a:ea typeface="+mj-ea"/>
                <a:cs typeface="+mj-cs"/>
              </a:defRPr>
            </a:lvl1pPr>
          </a:lstStyle>
          <a:p>
            <a:r>
              <a:rPr lang="ru-RU" dirty="0"/>
              <a:t>Сравнение средств мониторинга интеграции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085207"/>
              </p:ext>
            </p:extLst>
          </p:nvPr>
        </p:nvGraphicFramePr>
        <p:xfrm>
          <a:off x="673101" y="2043212"/>
          <a:ext cx="11057792" cy="4459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4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2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0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030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98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PMI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PImon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BPmon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PO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POI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IntGVis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4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Технические требования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SAP PI/PO ABAP + Java</a:t>
                      </a:r>
                      <a:endParaRPr lang="ru-RU" sz="1100" kern="1200" dirty="0">
                        <a:solidFill>
                          <a:schemeClr val="dk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SAP Solution Manager + SAP PI/PO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SAP Solution Manager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SAP Business Suite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SAP HANA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SAP PI/PO + SAP Solution Manager </a:t>
                      </a: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или </a:t>
                      </a: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SAP HANA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31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Графическое отображение процесса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Только поток данных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Сторонними средствами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4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Возможность мониторинга бизнес процессов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4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Релевантность платформе </a:t>
                      </a:r>
                      <a:r>
                        <a:rPr lang="en-US" sz="11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SAP SM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Потребитель данных от </a:t>
                      </a:r>
                      <a:r>
                        <a:rPr lang="en-US" sz="110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IntGVis</a:t>
                      </a: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4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Необходимость дополнительных работ</a:t>
                      </a:r>
                      <a:endParaRPr lang="ru-RU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Да,</a:t>
                      </a:r>
                      <a:r>
                        <a:rPr lang="ru-RU" sz="11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в части </a:t>
                      </a:r>
                      <a:r>
                        <a:rPr lang="en-US" sz="110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SAP SM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Да, в </a:t>
                      </a: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части базиса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6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Необходимость проектирования бизнес процессов (вне рамок </a:t>
                      </a:r>
                      <a:r>
                        <a:rPr lang="en-US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ESB</a:t>
                      </a: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и развития </a:t>
                      </a:r>
                      <a:r>
                        <a:rPr lang="en-US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SM</a:t>
                      </a: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)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kern="1200" dirty="0">
                          <a:solidFill>
                            <a:schemeClr val="dk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Нет</a:t>
                      </a:r>
                    </a:p>
                  </a:txBody>
                  <a:tcPr marL="68580" marR="68580" marT="0" marB="0" anchor="ctr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4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Мониторинг сообщений в </a:t>
                      </a:r>
                      <a:r>
                        <a:rPr lang="en-US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Back</a:t>
                      </a: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End </a:t>
                      </a: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системах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4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Мониторинг не </a:t>
                      </a:r>
                      <a:r>
                        <a:rPr lang="en-US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SAP </a:t>
                      </a: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систем</a:t>
                      </a:r>
                      <a:endParaRPr lang="ru-RU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Только на каналах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57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Технология</a:t>
                      </a:r>
                      <a:r>
                        <a:rPr lang="ru-RU" sz="1100" b="1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технического мониторинга</a:t>
                      </a:r>
                      <a:endParaRPr lang="ru-RU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CCMS</a:t>
                      </a:r>
                      <a:endParaRPr lang="ru-RU" sz="11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MAI</a:t>
                      </a:r>
                      <a:endParaRPr lang="ru-RU" sz="11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CCMS</a:t>
                      </a:r>
                      <a:endParaRPr lang="ru-RU" sz="11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BOR Events</a:t>
                      </a:r>
                      <a:endParaRPr lang="ru-RU" sz="11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ODS</a:t>
                      </a:r>
                      <a:r>
                        <a:rPr lang="en-US" sz="1100" b="0" baseline="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 + </a:t>
                      </a:r>
                      <a:r>
                        <a:rPr lang="en-US" sz="1100" b="0" baseline="0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BackEnd</a:t>
                      </a:r>
                      <a:endParaRPr lang="ru-RU" sz="11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Data Collector</a:t>
                      </a:r>
                      <a:endParaRPr lang="ru-RU" sz="12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" name="Прямоугольник 18"/>
          <p:cNvSpPr/>
          <p:nvPr/>
        </p:nvSpPr>
        <p:spPr>
          <a:xfrm>
            <a:off x="8785781" y="107341"/>
            <a:ext cx="3024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«Хозяину на заметку»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03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Integration Visibility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86902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8575"/>
                </a:solidFill>
                <a:latin typeface="PT Sans Narrow"/>
              </a:rPr>
              <a:t>IntGVis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фиксирует факт настроек в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PO,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однако, не даёт простора для планирования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7703"/>
            <a:ext cx="2357315" cy="294664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250058" y="121493"/>
            <a:ext cx="473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«Такой большой, а в сказки веришь…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079" y="3769514"/>
            <a:ext cx="3409950" cy="1343025"/>
          </a:xfrm>
          <a:prstGeom prst="rect">
            <a:avLst/>
          </a:prstGeom>
        </p:spPr>
      </p:pic>
      <p:pic>
        <p:nvPicPr>
          <p:cNvPr id="3074" name="Picture 2" descr="Flow Group Monitorin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93" y="3609591"/>
            <a:ext cx="3106993" cy="166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869" y="585498"/>
            <a:ext cx="1691197" cy="1074368"/>
          </a:xfrm>
          <a:prstGeom prst="rect">
            <a:avLst/>
          </a:prstGeom>
        </p:spPr>
      </p:pic>
      <p:sp>
        <p:nvSpPr>
          <p:cNvPr id="10" name="Пятно 1 9"/>
          <p:cNvSpPr/>
          <p:nvPr/>
        </p:nvSpPr>
        <p:spPr>
          <a:xfrm>
            <a:off x="9907102" y="459798"/>
            <a:ext cx="2075021" cy="745241"/>
          </a:xfrm>
          <a:prstGeom prst="irregularSeal1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Голый факт</a:t>
            </a:r>
          </a:p>
        </p:txBody>
      </p:sp>
    </p:spTree>
    <p:extLst>
      <p:ext uri="{BB962C8B-B14F-4D97-AF65-F5344CB8AC3E}">
        <p14:creationId xmlns:p14="http://schemas.microsoft.com/office/powerpoint/2010/main" val="376627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rello-67587675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639" r="3189" b="17776"/>
          <a:stretch/>
        </p:blipFill>
        <p:spPr bwMode="auto">
          <a:xfrm>
            <a:off x="5873325" y="4714060"/>
            <a:ext cx="3906523" cy="225722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1" dirty="0" err="1">
                <a:solidFill>
                  <a:srgbClr val="FF5E0E"/>
                </a:solidFill>
                <a:latin typeface="PT Sans Narrow"/>
              </a:rPr>
              <a:t>Megamap</a:t>
            </a:r>
            <a:endParaRPr lang="en-US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589088"/>
            <a:ext cx="10515600" cy="3743563"/>
          </a:xfrm>
        </p:spPr>
        <p:txBody>
          <a:bodyPr>
            <a:normAutofit lnSpcReduction="10000"/>
          </a:bodyPr>
          <a:lstStyle/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О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дна из неочевидных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целей 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– наличие такой карты и процедура поддержки её в актуальном состоянии позволяет мгновенно получать ответ на вопросы по ИТ-ландшафту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Ответ нужен в виде таблицы или даже одного числа (может даже просто «да/нет»), но для его получения нужно перелопатить множество других таблиц в разных системах, порыться в настройках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ESB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. 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Процедуру этого перелопачивания и должен </a:t>
            </a:r>
            <a:r>
              <a:rPr lang="ru-RU" u="sng" dirty="0">
                <a:solidFill>
                  <a:srgbClr val="008575"/>
                </a:solidFill>
                <a:latin typeface="PT Sans Narrow"/>
              </a:rPr>
              <a:t>упорядочить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</a:t>
            </a:r>
            <a:r>
              <a:rPr lang="ru-RU" u="sng" dirty="0">
                <a:solidFill>
                  <a:srgbClr val="008575"/>
                </a:solidFill>
                <a:latin typeface="PT Sans Narrow"/>
              </a:rPr>
              <a:t>визуализировать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и </a:t>
            </a:r>
            <a:r>
              <a:rPr lang="ru-RU" u="sng" dirty="0">
                <a:solidFill>
                  <a:srgbClr val="008575"/>
                </a:solidFill>
                <a:latin typeface="PT Sans Narrow"/>
              </a:rPr>
              <a:t>символизировать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граф.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281987" y="45522"/>
            <a:ext cx="4795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“Одно кольцо, чтоб править всеми”(с)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447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Какой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xml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представит</a:t>
            </a:r>
            <a:r>
              <a:rPr lang="en-US" b="1" i="0" u="none" strike="noStrike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ru-RU" b="1" i="0" u="none" strike="noStrike" dirty="0">
                <a:solidFill>
                  <a:srgbClr val="FF5E0E"/>
                </a:solidFill>
                <a:latin typeface="PT Sans Narrow"/>
              </a:rPr>
              <a:t>интеграцию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?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199" y="1595118"/>
            <a:ext cx="11068252" cy="1346312"/>
          </a:xfrm>
        </p:spPr>
        <p:txBody>
          <a:bodyPr>
            <a:normAutofit fontScale="85000" lnSpcReduction="10000"/>
          </a:bodyPr>
          <a:lstStyle/>
          <a:p>
            <a:pPr marR="0" lvl="0" rtl="0"/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yEd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имеет свой диалект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graphml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который расширяет набор атрибутов для визуализации. Была разработана процедура преобразования, выгруженного содержимого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ESR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/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ID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в формат </a:t>
            </a:r>
            <a:r>
              <a:rPr lang="en-US" b="0" i="0" u="none" strike="noStrike" baseline="0" dirty="0" err="1">
                <a:solidFill>
                  <a:srgbClr val="008575"/>
                </a:solidFill>
                <a:latin typeface="PT Sans Narrow"/>
              </a:rPr>
              <a:t>graphml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для визуализации всех соединений, настроенных на предприятии через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SAP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PO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780723" y="112173"/>
            <a:ext cx="841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«Слышь, комиссар, ты мне расскажи про Александра Македонского»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50" y="2920681"/>
            <a:ext cx="4984925" cy="30117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096" y="2875164"/>
            <a:ext cx="4098268" cy="2476039"/>
          </a:xfrm>
          <a:prstGeom prst="rect">
            <a:avLst/>
          </a:prstGeom>
        </p:spPr>
      </p:pic>
      <p:pic>
        <p:nvPicPr>
          <p:cNvPr id="5" name="Picture 29" descr="imag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46" y="4055042"/>
            <a:ext cx="4207051" cy="254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578" y="4426544"/>
            <a:ext cx="3834662" cy="231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1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1" dirty="0" err="1">
                <a:solidFill>
                  <a:srgbClr val="FF5E0E"/>
                </a:solidFill>
                <a:latin typeface="PT Sans Narrow"/>
              </a:rPr>
              <a:t>Megamap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для всех</a:t>
            </a:r>
            <a:endParaRPr lang="en-US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455062"/>
          </a:xfrm>
        </p:spPr>
        <p:txBody>
          <a:bodyPr>
            <a:normAutofit/>
          </a:bodyPr>
          <a:lstStyle/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Возможно включение в карту таблиц TBD05,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TBD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06, и выгрузок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SAP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BODS,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Camel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FUSE… далее везде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57126" y="45522"/>
            <a:ext cx="4474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“У Вас есть карта?” - “Возможно!”(с) 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58697"/>
              </p:ext>
            </p:extLst>
          </p:nvPr>
        </p:nvGraphicFramePr>
        <p:xfrm>
          <a:off x="5087389" y="2249776"/>
          <a:ext cx="6266411" cy="4497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" name="Visio" r:id="rId4" imgW="8105679" imgH="5810250" progId="Visio.Drawing.11">
                  <p:embed/>
                </p:oleObj>
              </mc:Choice>
              <mc:Fallback>
                <p:oleObj name="Visio" r:id="rId4" imgW="8105679" imgH="5810250" progId="Visio.Drawing.11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389" y="2249776"/>
                        <a:ext cx="6266411" cy="449756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74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Участники</a:t>
            </a:r>
            <a:endParaRPr lang="ru-RU" b="1" i="0" u="none" strike="noStrike" baseline="0" dirty="0">
              <a:solidFill>
                <a:srgbClr val="FF5E0E"/>
              </a:solidFill>
              <a:latin typeface="PT Sans Narrow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Олейников Андрей, интеграция приложений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Кузнецов Илья, интеграция приложений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Силант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ь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ев Алексей, рецензент</a:t>
            </a:r>
          </a:p>
          <a:p>
            <a:pPr marR="0" lvl="0" rtl="0"/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Бекишев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Денис, рецензент</a:t>
            </a:r>
          </a:p>
        </p:txBody>
      </p:sp>
    </p:spTree>
    <p:extLst>
      <p:ext uri="{BB962C8B-B14F-4D97-AF65-F5344CB8AC3E}">
        <p14:creationId xmlns:p14="http://schemas.microsoft.com/office/powerpoint/2010/main" val="322854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ru-RU" b="1" dirty="0">
                <a:solidFill>
                  <a:srgbClr val="FF5E0E"/>
                </a:solidFill>
                <a:latin typeface="PT Sans Narrow"/>
              </a:rPr>
              <a:t>Оживление графа</a:t>
            </a:r>
            <a:endParaRPr lang="en-US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Запланировать соединения «онлайн» – и готов живой граф!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Обогащение графа данными о количестве сообщений, среднем размере, ошибках и т.п.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Учёт передаваемых графом атрибутов и их типов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Привязка графа к бизнес процессу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Процедура ведения внешнего вида графа</a:t>
            </a:r>
          </a:p>
          <a:p>
            <a:pPr lvl="1"/>
            <a:r>
              <a:rPr lang="ru-RU" dirty="0">
                <a:solidFill>
                  <a:srgbClr val="008575"/>
                </a:solidFill>
                <a:latin typeface="PT Sans Narrow"/>
              </a:rPr>
              <a:t>Размещение графа в общедоступном месте</a:t>
            </a:r>
          </a:p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Одним из рецензентов был написан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HMI-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адаптер для извлечения данных из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SAP PO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что позволило настроить интеграционный сценарий для извлечения интеграционных сценариев!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423403" y="71716"/>
            <a:ext cx="272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“Вставайте, граф!”(с)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063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Жизненный цикл интеграции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11838" y="2524976"/>
            <a:ext cx="3741882" cy="29168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>
                <a:solidFill>
                  <a:srgbClr val="008575"/>
                </a:solidFill>
                <a:latin typeface="PT Sans Narrow"/>
              </a:rPr>
              <a:t>На первом шаге планируются узлы и ветки Графа, на последнем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-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изменения отражаются как выполненные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445244" y="87416"/>
            <a:ext cx="2547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«И всё </a:t>
            </a:r>
            <a:r>
              <a:rPr lang="ru-RU" b="1" dirty="0" err="1">
                <a:solidFill>
                  <a:srgbClr val="FF5E0E"/>
                </a:solidFill>
                <a:latin typeface="PT Sans Narrow"/>
              </a:rPr>
              <a:t>заверте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…»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 </a:t>
            </a:r>
            <a:endParaRPr lang="ru-RU" dirty="0"/>
          </a:p>
        </p:txBody>
      </p:sp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83210872"/>
              </p:ext>
            </p:extLst>
          </p:nvPr>
        </p:nvGraphicFramePr>
        <p:xfrm>
          <a:off x="5108261" y="2185631"/>
          <a:ext cx="5760640" cy="415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765" y="1542153"/>
            <a:ext cx="1343026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129" y="3496337"/>
            <a:ext cx="117602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http://www.worksoft.com/files/products/alm/alm-ss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781" y="5774882"/>
            <a:ext cx="1738697" cy="98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21" y="5835743"/>
            <a:ext cx="1739132" cy="86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740" y="3496337"/>
            <a:ext cx="1393806" cy="133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http://www.bquind.nl/wp-content/uploads/2012/09/SAP-SolMa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91" y="1590805"/>
            <a:ext cx="2399606" cy="8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548" y="2545671"/>
            <a:ext cx="792088" cy="6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19636" y="2724177"/>
            <a:ext cx="156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Эксплуатация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70076" y="4731037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Проект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15552" y="4866878"/>
            <a:ext cx="1830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Integration Directory  (PO)</a:t>
            </a:r>
            <a:endParaRPr lang="ru-RU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79858" y="2394641"/>
            <a:ext cx="1643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Описание интерфейса</a:t>
            </a:r>
          </a:p>
        </p:txBody>
      </p:sp>
      <p:sp>
        <p:nvSpPr>
          <p:cNvPr id="20" name="Скругленная прямоугольная выноска 19"/>
          <p:cNvSpPr/>
          <p:nvPr/>
        </p:nvSpPr>
        <p:spPr>
          <a:xfrm>
            <a:off x="8647997" y="1388627"/>
            <a:ext cx="931861" cy="738842"/>
          </a:xfrm>
          <a:prstGeom prst="wedgeRoundRectCallout">
            <a:avLst>
              <a:gd name="adj1" fmla="val 105095"/>
              <a:gd name="adj2" fmla="val 3671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rgbClr val="7030A0"/>
                </a:solidFill>
              </a:rPr>
              <a:t>Появляется  № интерфейса</a:t>
            </a:r>
          </a:p>
        </p:txBody>
      </p:sp>
      <p:sp>
        <p:nvSpPr>
          <p:cNvPr id="21" name="Скругленная прямоугольная выноска 20"/>
          <p:cNvSpPr/>
          <p:nvPr/>
        </p:nvSpPr>
        <p:spPr>
          <a:xfrm>
            <a:off x="7434565" y="1396659"/>
            <a:ext cx="1058072" cy="738842"/>
          </a:xfrm>
          <a:prstGeom prst="wedgeRoundRectCallout">
            <a:avLst>
              <a:gd name="adj1" fmla="val -86214"/>
              <a:gd name="adj2" fmla="val 71781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rgbClr val="7030A0"/>
                </a:solidFill>
              </a:rPr>
              <a:t>Обновляется статус интерфейса</a:t>
            </a:r>
          </a:p>
        </p:txBody>
      </p:sp>
      <p:sp>
        <p:nvSpPr>
          <p:cNvPr id="22" name="Пятно 1 21"/>
          <p:cNvSpPr/>
          <p:nvPr/>
        </p:nvSpPr>
        <p:spPr>
          <a:xfrm>
            <a:off x="9705948" y="467311"/>
            <a:ext cx="2254296" cy="1181127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План-Факт опять реализован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0684" y="2766836"/>
            <a:ext cx="1762928" cy="26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5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Новый инструмент для описания архитектуры от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SAP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в облаке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008575"/>
                </a:solidFill>
                <a:latin typeface="PT Sans Narrow"/>
              </a:rPr>
              <a:t>SAP Enterprise Architecture Designer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153" y="2424371"/>
            <a:ext cx="7287040" cy="25467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769" y="3640975"/>
            <a:ext cx="5123032" cy="2875440"/>
          </a:xfrm>
          <a:prstGeom prst="rect">
            <a:avLst/>
          </a:prstGeom>
        </p:spPr>
      </p:pic>
      <p:sp>
        <p:nvSpPr>
          <p:cNvPr id="8" name="Пятно 1 7"/>
          <p:cNvSpPr/>
          <p:nvPr/>
        </p:nvSpPr>
        <p:spPr>
          <a:xfrm>
            <a:off x="9815639" y="883138"/>
            <a:ext cx="2173973" cy="1026581"/>
          </a:xfrm>
          <a:prstGeom prst="irregularSeal1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План-Факт не запланирован?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651503" y="29767"/>
            <a:ext cx="645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“Учись, сынок, а то так и будешь ключи подавать!”(с)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3589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Нужна ли карта пиратских сокровищ в эпоху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REST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API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?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93553"/>
          </a:xfrm>
        </p:spPr>
        <p:txBody>
          <a:bodyPr>
            <a:normAutofit fontScale="85000" lnSpcReduction="20000"/>
          </a:bodyPr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Как же быть с облаками 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REST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API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?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С одной стороны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SOAP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/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XML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-завры вымирают под напором небольших молодых и резких хищников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REST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/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JSON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но с другой стороны пока что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микросервисы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не имеют средств визуализации «в мировом масштабе».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Есть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Ballerina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есть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Swagger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,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Hawt.io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другие инструменты, визуализирующие блоки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микросервисов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, но пока не предложено способа получить всю карту соединений, порядка вызовов, параметров каналов,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передаваемых атрибутов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и обслуживаемых бизнес процессов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Для 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Camel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есть построитель графов на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хабре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en-US" dirty="0">
                <a:hlinkClick r:id="rId3"/>
              </a:rPr>
              <a:t>https://habr.com/ru/post/435594/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  <p:pic>
        <p:nvPicPr>
          <p:cNvPr id="4098" name="Picture 2" descr="https://habrastorage.org/webt/c4/zn/0h/c4zn0huecdpwdc07r4vokl-mha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2464" y="4331667"/>
            <a:ext cx="2268510" cy="22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698889" y="45522"/>
            <a:ext cx="4333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«У Вас есть карта? - Возможно!»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632" y="5241673"/>
            <a:ext cx="1519832" cy="15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3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Вопросы и ответы</a:t>
            </a:r>
            <a:endParaRPr lang="ru-RU" b="1" i="0" u="none" strike="noStrike" baseline="0" dirty="0">
              <a:solidFill>
                <a:srgbClr val="FF5E0E"/>
              </a:solidFill>
              <a:latin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507655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46105" cy="1325563"/>
          </a:xfrm>
        </p:spPr>
        <p:txBody>
          <a:bodyPr/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Темы для </a:t>
            </a:r>
            <a:r>
              <a:rPr lang="ru-RU" b="1" dirty="0" err="1">
                <a:solidFill>
                  <a:srgbClr val="FF5E0E"/>
                </a:solidFill>
                <a:latin typeface="PT Sans Narrow"/>
              </a:rPr>
              <a:t>хайпа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 и мозгов…ого штурма</a:t>
            </a:r>
            <a:endParaRPr lang="ru-RU" b="1" i="0" u="none" strike="noStrike" baseline="0" dirty="0">
              <a:solidFill>
                <a:srgbClr val="FF5E0E"/>
              </a:solidFill>
              <a:latin typeface="PT Sans Narrow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008575"/>
                </a:solidFill>
                <a:latin typeface="PT Sans Narrow"/>
              </a:rPr>
              <a:t>Big-Data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для интеграции</a:t>
            </a:r>
          </a:p>
          <a:p>
            <a:r>
              <a:rPr lang="en-US" dirty="0">
                <a:solidFill>
                  <a:srgbClr val="008575"/>
                </a:solidFill>
                <a:latin typeface="PT Sans Narrow"/>
              </a:rPr>
              <a:t>Machine-Learning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для интеграции</a:t>
            </a:r>
          </a:p>
          <a:p>
            <a:r>
              <a:rPr lang="en-US" dirty="0">
                <a:solidFill>
                  <a:srgbClr val="008575"/>
                </a:solidFill>
                <a:latin typeface="PT Sans Narrow"/>
              </a:rPr>
              <a:t>Block-Chain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для интеграции</a:t>
            </a:r>
          </a:p>
          <a:p>
            <a:r>
              <a:rPr lang="ru-RU" dirty="0">
                <a:solidFill>
                  <a:srgbClr val="008575"/>
                </a:solidFill>
                <a:latin typeface="PT Sans Narrow"/>
              </a:rPr>
              <a:t>…-… для интеграции</a:t>
            </a:r>
          </a:p>
        </p:txBody>
      </p:sp>
    </p:spTree>
    <p:extLst>
      <p:ext uri="{BB962C8B-B14F-4D97-AF65-F5344CB8AC3E}">
        <p14:creationId xmlns:p14="http://schemas.microsoft.com/office/powerpoint/2010/main" val="157665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1" dirty="0">
                <a:solidFill>
                  <a:srgbClr val="FF5E0E"/>
                </a:solidFill>
                <a:latin typeface="PT Sans Narrow"/>
              </a:rPr>
              <a:t>Big-Data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 для интеграции</a:t>
            </a:r>
            <a:endParaRPr lang="en-US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Простор для анализа интеграционного ландшафта, базирующийся на актуальном состоянии интеграционных сценариев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в их </a:t>
            </a:r>
            <a:r>
              <a:rPr lang="ru-RU" dirty="0" err="1">
                <a:solidFill>
                  <a:srgbClr val="008575"/>
                </a:solidFill>
                <a:latin typeface="PT Sans Narrow"/>
              </a:rPr>
              <a:t>временн</a:t>
            </a:r>
            <a:r>
              <a:rPr lang="en-US" dirty="0">
                <a:solidFill>
                  <a:srgbClr val="008575"/>
                </a:solidFill>
                <a:latin typeface="PT Sans Narrow"/>
              </a:rPr>
              <a:t>ó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й развёртке</a:t>
            </a:r>
          </a:p>
          <a:p>
            <a:r>
              <a:rPr lang="ru-RU" dirty="0">
                <a:solidFill>
                  <a:srgbClr val="008575"/>
                </a:solidFill>
                <a:latin typeface="PT Sans Narrow"/>
              </a:rPr>
              <a:t>Возможность откатить все связи и данные на любой момент в прошлом</a:t>
            </a:r>
          </a:p>
          <a:p>
            <a:r>
              <a:rPr lang="ru-RU" dirty="0">
                <a:solidFill>
                  <a:srgbClr val="008575"/>
                </a:solidFill>
                <a:latin typeface="PT Sans Narrow"/>
              </a:rPr>
              <a:t>Анализ аномалий трафика в привязке к бизнес процессам</a:t>
            </a:r>
          </a:p>
        </p:txBody>
      </p:sp>
    </p:spTree>
    <p:extLst>
      <p:ext uri="{BB962C8B-B14F-4D97-AF65-F5344CB8AC3E}">
        <p14:creationId xmlns:p14="http://schemas.microsoft.com/office/powerpoint/2010/main" val="3814983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1" dirty="0">
                <a:solidFill>
                  <a:srgbClr val="FF5E0E"/>
                </a:solidFill>
                <a:latin typeface="PT Sans Narrow"/>
              </a:rPr>
              <a:t>Machine-Learning 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для интеграции</a:t>
            </a:r>
            <a:endParaRPr lang="en-US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Автоматизация планирования тестирования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Предсказание ошибок</a:t>
            </a:r>
          </a:p>
          <a:p>
            <a:pPr lvl="0"/>
            <a:r>
              <a:rPr lang="ru-RU" dirty="0">
                <a:solidFill>
                  <a:srgbClr val="008575"/>
                </a:solidFill>
                <a:latin typeface="PT Sans Narrow"/>
              </a:rPr>
              <a:t>Раздача рекомендаций</a:t>
            </a:r>
            <a:endParaRPr lang="en-US" dirty="0">
              <a:solidFill>
                <a:srgbClr val="008575"/>
              </a:solidFill>
              <a:latin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80078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1" dirty="0">
                <a:solidFill>
                  <a:srgbClr val="FF5E0E"/>
                </a:solidFill>
                <a:latin typeface="PT Sans Narrow"/>
              </a:rPr>
              <a:t>Block-Chain 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для интеграции</a:t>
            </a:r>
            <a:endParaRPr lang="en-US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В одном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из чатов обсуждалась идея сделать интеграцию как </a:t>
            </a:r>
            <a:r>
              <a:rPr lang="en-US" b="0" i="0" u="none" strike="noStrike" dirty="0">
                <a:solidFill>
                  <a:srgbClr val="008575"/>
                </a:solidFill>
                <a:latin typeface="PT Sans Narrow"/>
              </a:rPr>
              <a:t>block-chain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настроек и/или данных</a:t>
            </a:r>
          </a:p>
          <a:p>
            <a:pPr marR="0" lvl="0" rtl="0"/>
            <a:r>
              <a:rPr lang="ru-RU" baseline="0" dirty="0">
                <a:solidFill>
                  <a:srgbClr val="008575"/>
                </a:solidFill>
                <a:latin typeface="PT Sans Narrow"/>
              </a:rPr>
              <a:t>Актуальны вторые два вечных вопроса: «Как?» и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 «Зачем?»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1307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Карта в истории человечества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95444"/>
          </a:xfrm>
        </p:spPr>
        <p:txBody>
          <a:bodyPr>
            <a:normAutofit/>
          </a:bodyPr>
          <a:lstStyle/>
          <a:p>
            <a:pPr marR="0" lvl="0" rtl="0"/>
            <a:r>
              <a:rPr lang="ru-RU" dirty="0">
                <a:solidFill>
                  <a:srgbClr val="008575"/>
                </a:solidFill>
                <a:latin typeface="PT Sans Narrow"/>
              </a:rPr>
              <a:t>Цель – визуализированный План-Факт в ИТ-архитектуре применительно к интеграции!</a:t>
            </a:r>
            <a:endParaRPr lang="ru-RU" b="0" i="0" u="none" strike="noStrike" baseline="0" dirty="0">
              <a:solidFill>
                <a:srgbClr val="008575"/>
              </a:solidFill>
              <a:latin typeface="PT Sans Narrow"/>
            </a:endParaRPr>
          </a:p>
        </p:txBody>
      </p:sp>
      <p:sp>
        <p:nvSpPr>
          <p:cNvPr id="4" name="Shape 132"/>
          <p:cNvSpPr/>
          <p:nvPr/>
        </p:nvSpPr>
        <p:spPr>
          <a:xfrm>
            <a:off x="7809730" y="4579534"/>
            <a:ext cx="1937521" cy="157495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" name="Прямоугольник 4"/>
          <p:cNvSpPr/>
          <p:nvPr/>
        </p:nvSpPr>
        <p:spPr>
          <a:xfrm>
            <a:off x="9694497" y="112991"/>
            <a:ext cx="236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«Хочу всё знать»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 ©</a:t>
            </a:r>
            <a:endParaRPr lang="ru-RU" dirty="0"/>
          </a:p>
        </p:txBody>
      </p:sp>
      <p:sp>
        <p:nvSpPr>
          <p:cNvPr id="6" name="Пятно 1 5"/>
          <p:cNvSpPr/>
          <p:nvPr/>
        </p:nvSpPr>
        <p:spPr>
          <a:xfrm>
            <a:off x="9747251" y="482323"/>
            <a:ext cx="2185460" cy="1838283"/>
          </a:xfrm>
          <a:prstGeom prst="irregularSeal1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План-Факт запланирован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18" y="2640070"/>
            <a:ext cx="2490268" cy="249026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516" y="5632876"/>
            <a:ext cx="992019" cy="52161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213" y="3573841"/>
            <a:ext cx="2686050" cy="1704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635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8040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Enterprise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Integration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Patterns</a:t>
            </a:r>
            <a:b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</a:b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и её значение для визуализации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605487"/>
          </a:xfrm>
        </p:spPr>
        <p:txBody>
          <a:bodyPr>
            <a:normAutofit/>
          </a:bodyPr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Книга о правильной интеграции корпоративных систем </a:t>
            </a:r>
            <a:r>
              <a:rPr lang="ru-RU" dirty="0">
                <a:solidFill>
                  <a:srgbClr val="008575"/>
                </a:solidFill>
                <a:latin typeface="PT Sans Narrow"/>
              </a:rPr>
              <a:t>классифицирует и описывает элементы интеграционных шин и 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шаблоны их применения.</a:t>
            </a:r>
          </a:p>
        </p:txBody>
      </p:sp>
      <p:sp>
        <p:nvSpPr>
          <p:cNvPr id="4" name="Shape 205"/>
          <p:cNvSpPr/>
          <p:nvPr/>
        </p:nvSpPr>
        <p:spPr>
          <a:xfrm>
            <a:off x="1552269" y="3714019"/>
            <a:ext cx="902970" cy="56007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" name="Shape 207"/>
          <p:cNvSpPr/>
          <p:nvPr/>
        </p:nvSpPr>
        <p:spPr>
          <a:xfrm>
            <a:off x="1539280" y="4578913"/>
            <a:ext cx="902970" cy="56007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" name="Shape 216"/>
          <p:cNvSpPr/>
          <p:nvPr/>
        </p:nvSpPr>
        <p:spPr>
          <a:xfrm>
            <a:off x="3016247" y="3439933"/>
            <a:ext cx="914400" cy="56007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7" name="Shape 217"/>
          <p:cNvSpPr/>
          <p:nvPr/>
        </p:nvSpPr>
        <p:spPr>
          <a:xfrm>
            <a:off x="3021962" y="4223959"/>
            <a:ext cx="902970" cy="56007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8" name="Shape 218"/>
          <p:cNvSpPr/>
          <p:nvPr/>
        </p:nvSpPr>
        <p:spPr>
          <a:xfrm>
            <a:off x="3021962" y="5007985"/>
            <a:ext cx="902970" cy="56007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9" name="Shape 226"/>
          <p:cNvSpPr/>
          <p:nvPr/>
        </p:nvSpPr>
        <p:spPr>
          <a:xfrm>
            <a:off x="4840997" y="3439933"/>
            <a:ext cx="914400" cy="560070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sp>
        <p:nvSpPr>
          <p:cNvPr id="10" name="Shape 227"/>
          <p:cNvSpPr/>
          <p:nvPr/>
        </p:nvSpPr>
        <p:spPr>
          <a:xfrm>
            <a:off x="4839481" y="4265749"/>
            <a:ext cx="914400" cy="56007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  <p:sp>
        <p:nvSpPr>
          <p:cNvPr id="11" name="Shape 228"/>
          <p:cNvSpPr/>
          <p:nvPr/>
        </p:nvSpPr>
        <p:spPr>
          <a:xfrm>
            <a:off x="4839481" y="5007985"/>
            <a:ext cx="914400" cy="560070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  <p:sp>
        <p:nvSpPr>
          <p:cNvPr id="12" name="Shape 236"/>
          <p:cNvSpPr/>
          <p:nvPr/>
        </p:nvSpPr>
        <p:spPr>
          <a:xfrm>
            <a:off x="6634045" y="3439933"/>
            <a:ext cx="902970" cy="56007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13" name="Shape 237"/>
          <p:cNvSpPr/>
          <p:nvPr/>
        </p:nvSpPr>
        <p:spPr>
          <a:xfrm>
            <a:off x="6634045" y="4265749"/>
            <a:ext cx="914400" cy="560070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</p:sp>
      <p:sp>
        <p:nvSpPr>
          <p:cNvPr id="14" name="Shape 238"/>
          <p:cNvSpPr/>
          <p:nvPr/>
        </p:nvSpPr>
        <p:spPr>
          <a:xfrm>
            <a:off x="6680010" y="5007985"/>
            <a:ext cx="902970" cy="56007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sp>
      <p:sp>
        <p:nvSpPr>
          <p:cNvPr id="15" name="Shape 239"/>
          <p:cNvSpPr/>
          <p:nvPr/>
        </p:nvSpPr>
        <p:spPr>
          <a:xfrm>
            <a:off x="8230091" y="5007985"/>
            <a:ext cx="902970" cy="56007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</p:sp>
      <p:sp>
        <p:nvSpPr>
          <p:cNvPr id="16" name="Shape 248"/>
          <p:cNvSpPr/>
          <p:nvPr/>
        </p:nvSpPr>
        <p:spPr>
          <a:xfrm>
            <a:off x="8195801" y="3439933"/>
            <a:ext cx="971550" cy="560070"/>
          </a:xfrm>
          <a:prstGeom prst="rect">
            <a:avLst/>
          </a:prstGeom>
          <a:blipFill>
            <a:blip r:embed="rId15"/>
            <a:stretch>
              <a:fillRect/>
            </a:stretch>
          </a:blipFill>
        </p:spPr>
      </p:sp>
      <p:sp>
        <p:nvSpPr>
          <p:cNvPr id="17" name="Shape 249"/>
          <p:cNvSpPr/>
          <p:nvPr/>
        </p:nvSpPr>
        <p:spPr>
          <a:xfrm>
            <a:off x="8230091" y="4265749"/>
            <a:ext cx="902970" cy="56007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</p:sp>
      <p:sp>
        <p:nvSpPr>
          <p:cNvPr id="18" name="Shape 257"/>
          <p:cNvSpPr/>
          <p:nvPr/>
        </p:nvSpPr>
        <p:spPr>
          <a:xfrm>
            <a:off x="9562001" y="4577668"/>
            <a:ext cx="902970" cy="560070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</p:sp>
      <p:sp>
        <p:nvSpPr>
          <p:cNvPr id="19" name="Shape 258"/>
          <p:cNvSpPr/>
          <p:nvPr/>
        </p:nvSpPr>
        <p:spPr>
          <a:xfrm>
            <a:off x="9562001" y="3791722"/>
            <a:ext cx="902970" cy="560070"/>
          </a:xfrm>
          <a:prstGeom prst="rect">
            <a:avLst/>
          </a:prstGeom>
          <a:blipFill>
            <a:blip r:embed="rId18"/>
            <a:stretch>
              <a:fillRect/>
            </a:stretch>
          </a:blipFill>
        </p:spPr>
      </p:sp>
      <p:sp>
        <p:nvSpPr>
          <p:cNvPr id="20" name="Прямоугольник 19"/>
          <p:cNvSpPr/>
          <p:nvPr/>
        </p:nvSpPr>
        <p:spPr>
          <a:xfrm>
            <a:off x="9993491" y="112991"/>
            <a:ext cx="209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Красная библия </a:t>
            </a:r>
            <a:endParaRPr lang="ru-RU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0799" y="543261"/>
            <a:ext cx="1131315" cy="14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4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5E0E"/>
                </a:solidFill>
                <a:latin typeface="PT Sans Narrow"/>
              </a:rPr>
              <a:t>E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xcel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для генерации типов данных в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ESR 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и получения статусов из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ID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912220"/>
          </a:xfrm>
        </p:spPr>
        <p:txBody>
          <a:bodyPr>
            <a:normAutofit/>
          </a:bodyPr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Визуализация нужна не как самоцель, а для облегчения восприятия работы. </a:t>
            </a:r>
          </a:p>
        </p:txBody>
      </p:sp>
      <p:pic>
        <p:nvPicPr>
          <p:cNvPr id="4" name="Рисунок 3" descr="Microsoft Excel - Объекты информационного обмена v0 00.xlsm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06767"/>
            <a:ext cx="4405742" cy="24037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610" y="3006767"/>
            <a:ext cx="3951307" cy="2403712"/>
          </a:xfrm>
          <a:prstGeom prst="rect">
            <a:avLst/>
          </a:prstGeom>
        </p:spPr>
      </p:pic>
      <p:sp>
        <p:nvSpPr>
          <p:cNvPr id="8" name="Пятно 1 7"/>
          <p:cNvSpPr/>
          <p:nvPr/>
        </p:nvSpPr>
        <p:spPr>
          <a:xfrm>
            <a:off x="9700783" y="764506"/>
            <a:ext cx="2397632" cy="1322404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План-Факт уже готов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219" y="3476139"/>
            <a:ext cx="1974154" cy="172738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433578" y="88262"/>
            <a:ext cx="6815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 «Используй то, что под рукою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,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 и не ищи себе другое!»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85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Появление встроенного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ARIS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в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PI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- работа с моделями стала реальностью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!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56173"/>
          </a:xfrm>
        </p:spPr>
        <p:txBody>
          <a:bodyPr>
            <a:normAutofit/>
          </a:bodyPr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Начиная с версии 7.1 внутри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ESR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появился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ARIS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для предварительного моделирования интеграции приложений предприятия! Была разработана специальная нотация для описания типов данных, интерфейсов, каналов.</a:t>
            </a:r>
            <a:endParaRPr lang="ru-RU" b="0" i="0" u="none" strike="noStrike" baseline="0" dirty="0">
              <a:solidFill>
                <a:srgbClr val="008575"/>
              </a:solidFill>
              <a:latin typeface="Cambria" panose="02040503050406030204" pitchFamily="18" charset="0"/>
            </a:endParaRPr>
          </a:p>
        </p:txBody>
      </p:sp>
      <p:sp>
        <p:nvSpPr>
          <p:cNvPr id="4" name="Shape 97"/>
          <p:cNvSpPr/>
          <p:nvPr/>
        </p:nvSpPr>
        <p:spPr>
          <a:xfrm>
            <a:off x="6384550" y="3955875"/>
            <a:ext cx="2181908" cy="161722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" name="Shape 98"/>
          <p:cNvSpPr/>
          <p:nvPr/>
        </p:nvSpPr>
        <p:spPr>
          <a:xfrm>
            <a:off x="1175475" y="3845782"/>
            <a:ext cx="2269690" cy="183741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" name="Shape 99"/>
          <p:cNvSpPr/>
          <p:nvPr/>
        </p:nvSpPr>
        <p:spPr>
          <a:xfrm>
            <a:off x="5475624" y="4579674"/>
            <a:ext cx="804138" cy="50320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7" name="Shape 100"/>
          <p:cNvSpPr/>
          <p:nvPr/>
        </p:nvSpPr>
        <p:spPr>
          <a:xfrm>
            <a:off x="4872785" y="4597030"/>
            <a:ext cx="419406" cy="44639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8" name="Shape 101"/>
          <p:cNvSpPr/>
          <p:nvPr/>
        </p:nvSpPr>
        <p:spPr>
          <a:xfrm>
            <a:off x="3445165" y="4119730"/>
            <a:ext cx="1310725" cy="1251425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pic>
        <p:nvPicPr>
          <p:cNvPr id="9" name="Picture 2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246" y="3845781"/>
            <a:ext cx="3200353" cy="179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3587261" y="36879"/>
            <a:ext cx="8604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«Модель всегда должна находиться на виду, чтобы о ней не забыли»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88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Азбука визуализации 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интеграции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532570"/>
          </a:xfrm>
        </p:spPr>
        <p:txBody>
          <a:bodyPr>
            <a:normAutofit fontScale="85000" lnSpcReduction="10000"/>
          </a:bodyPr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В результате отбора осталось несколько элементов для отображения: система, интерфейс, канал, тип данных, трансформатор.</a:t>
            </a:r>
          </a:p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В терминах </a:t>
            </a:r>
            <a:r>
              <a:rPr lang="en-US" b="0" i="0" u="none" strike="noStrike" baseline="0" dirty="0">
                <a:solidFill>
                  <a:srgbClr val="008575"/>
                </a:solidFill>
                <a:latin typeface="PT Sans Narrow"/>
              </a:rPr>
              <a:t>ARIS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это: прикладная система, сообщение, интерфейс, сущность, программа</a:t>
            </a:r>
            <a:r>
              <a:rPr lang="ru-RU" b="0" i="0" u="none" strike="noStrike" dirty="0">
                <a:solidFill>
                  <a:srgbClr val="008575"/>
                </a:solidFill>
                <a:latin typeface="PT Sans Narrow"/>
              </a:rPr>
              <a:t> преобразования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соответственно.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5288682"/>
            <a:ext cx="3472229" cy="1023217"/>
          </a:xfrm>
          <a:prstGeom prst="rect">
            <a:avLst/>
          </a:prstGeom>
        </p:spPr>
      </p:pic>
      <p:sp>
        <p:nvSpPr>
          <p:cNvPr id="5" name="Shape 135"/>
          <p:cNvSpPr/>
          <p:nvPr/>
        </p:nvSpPr>
        <p:spPr>
          <a:xfrm>
            <a:off x="838200" y="3493132"/>
            <a:ext cx="10328670" cy="151806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" name="Прямоугольник 6"/>
          <p:cNvSpPr/>
          <p:nvPr/>
        </p:nvSpPr>
        <p:spPr>
          <a:xfrm>
            <a:off x="5692650" y="180459"/>
            <a:ext cx="6341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«Нас участники программы будут грамоте учить…»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959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Over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1005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Cambria" panose="02040503050406030204" pitchFamily="18" charset="0"/>
              </a:rPr>
              <a:t>00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ABAP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-прокси сведены в модели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ARIS </a:t>
            </a:r>
            <a:r>
              <a:rPr lang="ru-RU" b="1" dirty="0">
                <a:solidFill>
                  <a:srgbClr val="FF5E0E"/>
                </a:solidFill>
                <a:latin typeface="PT Sans Narrow"/>
              </a:rPr>
              <a:t>на </a:t>
            </a:r>
            <a:r>
              <a:rPr lang="en-US" b="1" i="0" u="none" strike="noStrike" baseline="0" dirty="0" err="1">
                <a:solidFill>
                  <a:srgbClr val="FF5E0E"/>
                </a:solidFill>
                <a:latin typeface="PT Sans Narrow"/>
              </a:rPr>
              <a:t>esworkplace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39989"/>
          </a:xfrm>
        </p:spPr>
        <p:txBody>
          <a:bodyPr>
            <a:normAutofit/>
          </a:bodyPr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Появилась надежда на методологию разработки интеграционных сценариев, как части проектирования бизнес процессов.</a:t>
            </a:r>
            <a:endParaRPr lang="ru-RU" b="0" i="0" u="none" strike="noStrike" baseline="0" dirty="0">
              <a:solidFill>
                <a:srgbClr val="008575"/>
              </a:solidFill>
              <a:latin typeface="Cambria" panose="02040503050406030204" pitchFamily="18" charset="0"/>
            </a:endParaRPr>
          </a:p>
        </p:txBody>
      </p:sp>
      <p:sp>
        <p:nvSpPr>
          <p:cNvPr id="4" name="Shape 108"/>
          <p:cNvSpPr/>
          <p:nvPr/>
        </p:nvSpPr>
        <p:spPr>
          <a:xfrm>
            <a:off x="7890141" y="3150953"/>
            <a:ext cx="3850254" cy="301517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" name="Shape 116"/>
          <p:cNvSpPr/>
          <p:nvPr/>
        </p:nvSpPr>
        <p:spPr>
          <a:xfrm>
            <a:off x="4249781" y="3150953"/>
            <a:ext cx="3463660" cy="203129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" name="Shape 117"/>
          <p:cNvSpPr/>
          <p:nvPr/>
        </p:nvSpPr>
        <p:spPr>
          <a:xfrm>
            <a:off x="451605" y="3150953"/>
            <a:ext cx="3621476" cy="2049598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7" name="Прямоугольник 6"/>
          <p:cNvSpPr/>
          <p:nvPr/>
        </p:nvSpPr>
        <p:spPr>
          <a:xfrm>
            <a:off x="9231113" y="71716"/>
            <a:ext cx="283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5E0E"/>
                </a:solidFill>
                <a:latin typeface="PT Sans Narrow"/>
              </a:rPr>
              <a:t>«Большие надежды» 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©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37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Статья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Deep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dive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into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ESR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- отправная точка в тупик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SAP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SOA</a:t>
            </a:r>
            <a:r>
              <a:rPr lang="ru-RU" b="1" i="0" u="none" strike="noStrike" baseline="0" dirty="0">
                <a:solidFill>
                  <a:srgbClr val="FF5E0E"/>
                </a:solidFill>
                <a:latin typeface="PT Sans Narrow"/>
              </a:rPr>
              <a:t> </a:t>
            </a:r>
            <a:r>
              <a:rPr lang="en-US" b="1" i="0" u="none" strike="noStrike" baseline="0" dirty="0">
                <a:solidFill>
                  <a:srgbClr val="FF5E0E"/>
                </a:solidFill>
                <a:latin typeface="PT Sans Narrow"/>
              </a:rPr>
              <a:t>SOAP</a:t>
            </a:r>
            <a:r>
              <a:rPr lang="en-US" b="1" dirty="0">
                <a:solidFill>
                  <a:srgbClr val="FF5E0E"/>
                </a:solidFill>
                <a:latin typeface="PT Sans Narrow"/>
              </a:rPr>
              <a:t> </a:t>
            </a:r>
            <a:endParaRPr lang="ru-RU" b="1" i="0" u="none" strike="noStrike" baseline="0" dirty="0">
              <a:solidFill>
                <a:srgbClr val="FF5E0E"/>
              </a:solidFill>
              <a:latin typeface="Cambria" panose="02040503050406030204" pitchFamily="18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В статье «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Deep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dive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</a:t>
            </a:r>
            <a:r>
              <a:rPr lang="ru-RU" b="0" i="0" u="none" strike="noStrike" baseline="0" dirty="0" err="1">
                <a:solidFill>
                  <a:srgbClr val="008575"/>
                </a:solidFill>
                <a:latin typeface="PT Sans Narrow"/>
              </a:rPr>
              <a:t>into</a:t>
            </a:r>
            <a:r>
              <a:rPr lang="ru-RU" b="0" i="0" u="none" strike="noStrike" baseline="0" dirty="0">
                <a:solidFill>
                  <a:srgbClr val="008575"/>
                </a:solidFill>
                <a:latin typeface="PT Sans Narrow"/>
              </a:rPr>
              <a:t> ESR» мы погрузились в чудный новый мир, где интеграционные соединения проектировались заранее и там, где необходимо.</a:t>
            </a:r>
            <a:endParaRPr lang="ru-RU" b="0" i="0" u="none" strike="noStrike" baseline="0" dirty="0">
              <a:solidFill>
                <a:srgbClr val="008575"/>
              </a:solidFill>
              <a:latin typeface="Cambria" panose="02040503050406030204" pitchFamily="18" charset="0"/>
            </a:endParaRPr>
          </a:p>
        </p:txBody>
      </p:sp>
      <p:sp>
        <p:nvSpPr>
          <p:cNvPr id="4" name="Shape 336"/>
          <p:cNvSpPr/>
          <p:nvPr/>
        </p:nvSpPr>
        <p:spPr>
          <a:xfrm>
            <a:off x="7511271" y="3210689"/>
            <a:ext cx="3909292" cy="261511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" name="Прямоугольник 4"/>
          <p:cNvSpPr/>
          <p:nvPr/>
        </p:nvSpPr>
        <p:spPr>
          <a:xfrm>
            <a:off x="1086338" y="46254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HOW TO MODEL AND DESIGN ENTERPRISE SERVICES IN ESR710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 (</a:t>
            </a: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автор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b="1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Kevin Liu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" b="1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http://www.sdn.sap.com/irj/scn/index?rid=/library/uuid/b0243748-acbb-2a10-0fa7-ba7a353ae668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86338" y="33509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" b="1" dirty="0">
                <a:solidFill>
                  <a:srgbClr val="EFAB00"/>
                </a:solidFill>
                <a:latin typeface="Arial"/>
                <a:ea typeface="Arial"/>
                <a:cs typeface="Arial"/>
                <a:sym typeface="Arial"/>
              </a:rPr>
              <a:t>DEEP DIVE INTO THE ENTERPRISE SERVICES REPOSITORY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 (</a:t>
            </a:r>
            <a:r>
              <a:rPr lang="en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см.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u="sng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http://www.sdn.sap.com/irj/scn/index?rid=/library/uuid/c0f90f22-678c-2a10-91a0-f1f1bf7ff191</a:t>
            </a:r>
            <a:r>
              <a:rPr lang="en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465917" y="45522"/>
            <a:ext cx="254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5E0E"/>
                </a:solidFill>
                <a:latin typeface="PT Sans Narrow"/>
              </a:rPr>
              <a:t>“Road to Nowhere” ©</a:t>
            </a:r>
            <a:endParaRPr lang="ru-RU" dirty="0"/>
          </a:p>
        </p:txBody>
      </p:sp>
      <p:sp>
        <p:nvSpPr>
          <p:cNvPr id="8" name="Пятно 1 7"/>
          <p:cNvSpPr/>
          <p:nvPr/>
        </p:nvSpPr>
        <p:spPr>
          <a:xfrm>
            <a:off x="9283578" y="809075"/>
            <a:ext cx="2729831" cy="1256440"/>
          </a:xfrm>
          <a:prstGeom prst="irregularSeal1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/>
              <a:t>План-Факт почти реализован</a:t>
            </a:r>
          </a:p>
        </p:txBody>
      </p:sp>
    </p:spTree>
    <p:extLst>
      <p:ext uri="{BB962C8B-B14F-4D97-AF65-F5344CB8AC3E}">
        <p14:creationId xmlns:p14="http://schemas.microsoft.com/office/powerpoint/2010/main" val="20403200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4610</TotalTime>
  <Words>2940</Words>
  <Application>Microsoft Office PowerPoint</Application>
  <PresentationFormat>Widescreen</PresentationFormat>
  <Paragraphs>305</Paragraphs>
  <Slides>28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Cambria</vt:lpstr>
      <vt:lpstr>PT Sans Narrow</vt:lpstr>
      <vt:lpstr>Тема Office</vt:lpstr>
      <vt:lpstr>Visio</vt:lpstr>
      <vt:lpstr>Visualization.  Future in the past.</vt:lpstr>
      <vt:lpstr>Участники</vt:lpstr>
      <vt:lpstr>Карта в истории человечества</vt:lpstr>
      <vt:lpstr>Enterprise Integration Patterns  и её значение для визуализации</vt:lpstr>
      <vt:lpstr>Excel для генерации типов данных в ESR и получения статусов из ID</vt:lpstr>
      <vt:lpstr>Появление встроенного ARIS в PI - работа с моделями стала реальностью!</vt:lpstr>
      <vt:lpstr>Азбука визуализации интеграции</vt:lpstr>
      <vt:lpstr>Over 100500 ABAP-прокси сведены в модели ARIS на esworkplace</vt:lpstr>
      <vt:lpstr>Статья Deep dive into ESR - отправная точка в тупик SAP SOA SOAP </vt:lpstr>
      <vt:lpstr>SAP vs ARIS</vt:lpstr>
      <vt:lpstr>Рассвет Power Designer и его закат вручную</vt:lpstr>
      <vt:lpstr>Скрещивание solman и PO. Два других вечных вопроса: Как и Зачем?</vt:lpstr>
      <vt:lpstr>Куда бедному крестьянину податься?</vt:lpstr>
      <vt:lpstr>Выгрузка конфигурации и разработок PI (всё в огромный xml!)</vt:lpstr>
      <vt:lpstr>PowerPoint Presentation</vt:lpstr>
      <vt:lpstr>Integration Visibility</vt:lpstr>
      <vt:lpstr>Megamap</vt:lpstr>
      <vt:lpstr>Какой xml представит интеграцию?</vt:lpstr>
      <vt:lpstr>Megamap для всех</vt:lpstr>
      <vt:lpstr>Оживление графа</vt:lpstr>
      <vt:lpstr>Жизненный цикл интеграции</vt:lpstr>
      <vt:lpstr>Новый инструмент для описания архитектуры от SAP в облаке</vt:lpstr>
      <vt:lpstr>Нужна ли карта пиратских сокровищ в эпоху REST API?</vt:lpstr>
      <vt:lpstr>Вопросы и ответы</vt:lpstr>
      <vt:lpstr>Темы для хайпа и мозгов…ого штурма</vt:lpstr>
      <vt:lpstr>Big-Data для интеграции</vt:lpstr>
      <vt:lpstr>Machine-Learning для интеграции</vt:lpstr>
      <vt:lpstr>Block-Chain для интеграции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Visualisation. Future in the past.</dc:title>
  <dc:creator>Олейников Андрей Владимирович</dc:creator>
  <cp:lastModifiedBy>Kuznetsov, Ilya</cp:lastModifiedBy>
  <cp:revision>274</cp:revision>
  <dcterms:created xsi:type="dcterms:W3CDTF">2019-08-14T11:18:14Z</dcterms:created>
  <dcterms:modified xsi:type="dcterms:W3CDTF">2019-09-05T12:55:05Z</dcterms:modified>
</cp:coreProperties>
</file>